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6.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7.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8.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9.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0.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02" r:id="rId4"/>
    <p:sldMasterId id="2147483717" r:id="rId5"/>
    <p:sldMasterId id="2147483733" r:id="rId6"/>
    <p:sldMasterId id="2147483748" r:id="rId7"/>
    <p:sldMasterId id="2147483759" r:id="rId8"/>
    <p:sldMasterId id="2147483773" r:id="rId9"/>
    <p:sldMasterId id="2147483789" r:id="rId10"/>
    <p:sldMasterId id="2147483804" r:id="rId11"/>
    <p:sldMasterId id="2147483820" r:id="rId12"/>
    <p:sldMasterId id="2147483835" r:id="rId13"/>
    <p:sldMasterId id="2147483850" r:id="rId14"/>
  </p:sldMasterIdLst>
  <p:notesMasterIdLst>
    <p:notesMasterId r:id="rId82"/>
  </p:notesMasterIdLst>
  <p:handoutMasterIdLst>
    <p:handoutMasterId r:id="rId83"/>
  </p:handoutMasterIdLst>
  <p:sldIdLst>
    <p:sldId id="1176" r:id="rId15"/>
    <p:sldId id="1126" r:id="rId16"/>
    <p:sldId id="1177" r:id="rId17"/>
    <p:sldId id="1178" r:id="rId18"/>
    <p:sldId id="1132" r:id="rId19"/>
    <p:sldId id="1133" r:id="rId20"/>
    <p:sldId id="1134" r:id="rId21"/>
    <p:sldId id="1171" r:id="rId22"/>
    <p:sldId id="1167" r:id="rId23"/>
    <p:sldId id="1136" r:id="rId24"/>
    <p:sldId id="1137" r:id="rId25"/>
    <p:sldId id="1139" r:id="rId26"/>
    <p:sldId id="1140" r:id="rId27"/>
    <p:sldId id="1141" r:id="rId28"/>
    <p:sldId id="1142" r:id="rId29"/>
    <p:sldId id="1143" r:id="rId30"/>
    <p:sldId id="1157" r:id="rId31"/>
    <p:sldId id="1158" r:id="rId32"/>
    <p:sldId id="1159" r:id="rId33"/>
    <p:sldId id="1160" r:id="rId34"/>
    <p:sldId id="1144" r:id="rId35"/>
    <p:sldId id="1161" r:id="rId36"/>
    <p:sldId id="1146" r:id="rId37"/>
    <p:sldId id="1147" r:id="rId38"/>
    <p:sldId id="1148" r:id="rId39"/>
    <p:sldId id="1149" r:id="rId40"/>
    <p:sldId id="1166" r:id="rId41"/>
    <p:sldId id="1151" r:id="rId42"/>
    <p:sldId id="1090" r:id="rId43"/>
    <p:sldId id="1091" r:id="rId44"/>
    <p:sldId id="952" r:id="rId45"/>
    <p:sldId id="1039" r:id="rId46"/>
    <p:sldId id="954" r:id="rId47"/>
    <p:sldId id="955" r:id="rId48"/>
    <p:sldId id="956" r:id="rId49"/>
    <p:sldId id="957" r:id="rId50"/>
    <p:sldId id="958" r:id="rId51"/>
    <p:sldId id="1179" r:id="rId52"/>
    <p:sldId id="960" r:id="rId53"/>
    <p:sldId id="1056" r:id="rId54"/>
    <p:sldId id="1055" r:id="rId55"/>
    <p:sldId id="1173" r:id="rId56"/>
    <p:sldId id="1174" r:id="rId57"/>
    <p:sldId id="936" r:id="rId58"/>
    <p:sldId id="974" r:id="rId59"/>
    <p:sldId id="975" r:id="rId60"/>
    <p:sldId id="1130" r:id="rId61"/>
    <p:sldId id="1152" r:id="rId62"/>
    <p:sldId id="1165" r:id="rId63"/>
    <p:sldId id="1168" r:id="rId64"/>
    <p:sldId id="1153" r:id="rId65"/>
    <p:sldId id="1154" r:id="rId66"/>
    <p:sldId id="1155" r:id="rId67"/>
    <p:sldId id="962" r:id="rId68"/>
    <p:sldId id="963" r:id="rId69"/>
    <p:sldId id="1164" r:id="rId70"/>
    <p:sldId id="978" r:id="rId71"/>
    <p:sldId id="979" r:id="rId72"/>
    <p:sldId id="982" r:id="rId73"/>
    <p:sldId id="987" r:id="rId74"/>
    <p:sldId id="989" r:id="rId75"/>
    <p:sldId id="992" r:id="rId76"/>
    <p:sldId id="993" r:id="rId77"/>
    <p:sldId id="994" r:id="rId78"/>
    <p:sldId id="995" r:id="rId79"/>
    <p:sldId id="1041" r:id="rId80"/>
    <p:sldId id="1175" r:id="rId81"/>
  </p:sldIdLst>
  <p:sldSz cx="9144000" cy="6858000" type="screen4x3"/>
  <p:notesSz cx="7315200" cy="9601200"/>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sz="4000" b="1" i="1" kern="1200">
        <a:solidFill>
          <a:schemeClr val="accent2"/>
        </a:solidFill>
        <a:latin typeface="Times New Roman" pitchFamily="18" charset="0"/>
        <a:ea typeface="+mn-ea"/>
        <a:cs typeface="Arial" charset="0"/>
      </a:defRPr>
    </a:lvl1pPr>
    <a:lvl2pPr marL="457200" algn="ctr" rtl="0" eaLnBrk="0" fontAlgn="base" hangingPunct="0">
      <a:spcBef>
        <a:spcPct val="0"/>
      </a:spcBef>
      <a:spcAft>
        <a:spcPct val="0"/>
      </a:spcAft>
      <a:defRPr sz="4000" b="1" i="1" kern="1200">
        <a:solidFill>
          <a:schemeClr val="accent2"/>
        </a:solidFill>
        <a:latin typeface="Times New Roman" pitchFamily="18" charset="0"/>
        <a:ea typeface="+mn-ea"/>
        <a:cs typeface="Arial" charset="0"/>
      </a:defRPr>
    </a:lvl2pPr>
    <a:lvl3pPr marL="914400" algn="ctr" rtl="0" eaLnBrk="0" fontAlgn="base" hangingPunct="0">
      <a:spcBef>
        <a:spcPct val="0"/>
      </a:spcBef>
      <a:spcAft>
        <a:spcPct val="0"/>
      </a:spcAft>
      <a:defRPr sz="4000" b="1" i="1" kern="1200">
        <a:solidFill>
          <a:schemeClr val="accent2"/>
        </a:solidFill>
        <a:latin typeface="Times New Roman" pitchFamily="18" charset="0"/>
        <a:ea typeface="+mn-ea"/>
        <a:cs typeface="Arial" charset="0"/>
      </a:defRPr>
    </a:lvl3pPr>
    <a:lvl4pPr marL="1371600" algn="ctr" rtl="0" eaLnBrk="0" fontAlgn="base" hangingPunct="0">
      <a:spcBef>
        <a:spcPct val="0"/>
      </a:spcBef>
      <a:spcAft>
        <a:spcPct val="0"/>
      </a:spcAft>
      <a:defRPr sz="4000" b="1" i="1" kern="1200">
        <a:solidFill>
          <a:schemeClr val="accent2"/>
        </a:solidFill>
        <a:latin typeface="Times New Roman" pitchFamily="18" charset="0"/>
        <a:ea typeface="+mn-ea"/>
        <a:cs typeface="Arial" charset="0"/>
      </a:defRPr>
    </a:lvl4pPr>
    <a:lvl5pPr marL="1828800" algn="ctr" rtl="0" eaLnBrk="0" fontAlgn="base" hangingPunct="0">
      <a:spcBef>
        <a:spcPct val="0"/>
      </a:spcBef>
      <a:spcAft>
        <a:spcPct val="0"/>
      </a:spcAft>
      <a:defRPr sz="4000" b="1" i="1" kern="1200">
        <a:solidFill>
          <a:schemeClr val="accent2"/>
        </a:solidFill>
        <a:latin typeface="Times New Roman" pitchFamily="18" charset="0"/>
        <a:ea typeface="+mn-ea"/>
        <a:cs typeface="Arial" charset="0"/>
      </a:defRPr>
    </a:lvl5pPr>
    <a:lvl6pPr marL="2286000" algn="l" defTabSz="914400" rtl="0" eaLnBrk="1" latinLnBrk="0" hangingPunct="1">
      <a:defRPr sz="4000" b="1" i="1" kern="1200">
        <a:solidFill>
          <a:schemeClr val="accent2"/>
        </a:solidFill>
        <a:latin typeface="Times New Roman" pitchFamily="18" charset="0"/>
        <a:ea typeface="+mn-ea"/>
        <a:cs typeface="Arial" charset="0"/>
      </a:defRPr>
    </a:lvl6pPr>
    <a:lvl7pPr marL="2743200" algn="l" defTabSz="914400" rtl="0" eaLnBrk="1" latinLnBrk="0" hangingPunct="1">
      <a:defRPr sz="4000" b="1" i="1" kern="1200">
        <a:solidFill>
          <a:schemeClr val="accent2"/>
        </a:solidFill>
        <a:latin typeface="Times New Roman" pitchFamily="18" charset="0"/>
        <a:ea typeface="+mn-ea"/>
        <a:cs typeface="Arial" charset="0"/>
      </a:defRPr>
    </a:lvl7pPr>
    <a:lvl8pPr marL="3200400" algn="l" defTabSz="914400" rtl="0" eaLnBrk="1" latinLnBrk="0" hangingPunct="1">
      <a:defRPr sz="4000" b="1" i="1" kern="1200">
        <a:solidFill>
          <a:schemeClr val="accent2"/>
        </a:solidFill>
        <a:latin typeface="Times New Roman" pitchFamily="18" charset="0"/>
        <a:ea typeface="+mn-ea"/>
        <a:cs typeface="Arial" charset="0"/>
      </a:defRPr>
    </a:lvl8pPr>
    <a:lvl9pPr marL="3657600" algn="l" defTabSz="914400" rtl="0" eaLnBrk="1" latinLnBrk="0" hangingPunct="1">
      <a:defRPr sz="4000" b="1" i="1" kern="1200">
        <a:solidFill>
          <a:schemeClr val="accent2"/>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nderson, LaTresa CIV NAS Jacksonville, N94" initials="HLCNJN"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E0"/>
    <a:srgbClr val="000099"/>
    <a:srgbClr val="00B050"/>
    <a:srgbClr val="0337C6"/>
    <a:srgbClr val="F88B54"/>
    <a:srgbClr val="D0CECE"/>
    <a:srgbClr val="EAEAEA"/>
    <a:srgbClr val="DDDDDD"/>
    <a:srgbClr val="7C581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90C302-8817-0E56-A049-38C9983E09BC}" v="113" dt="2024-11-15T18:00:49.436"/>
    <p1510:client id="{476F854F-1834-A4B7-8D46-D56146BF1157}" v="216" dt="2024-11-15T18:17:55.6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49" autoAdjust="0"/>
    <p:restoredTop sz="92297" autoAdjust="0"/>
  </p:normalViewPr>
  <p:slideViewPr>
    <p:cSldViewPr>
      <p:cViewPr varScale="1">
        <p:scale>
          <a:sx n="113" d="100"/>
          <a:sy n="113" d="100"/>
        </p:scale>
        <p:origin x="1470" y="24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10" d="100"/>
        <a:sy n="110" d="100"/>
      </p:scale>
      <p:origin x="0" y="0"/>
    </p:cViewPr>
  </p:sorterViewPr>
  <p:notesViewPr>
    <p:cSldViewPr>
      <p:cViewPr varScale="1">
        <p:scale>
          <a:sx n="46" d="100"/>
          <a:sy n="46" d="100"/>
        </p:scale>
        <p:origin x="1808" y="5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openxmlformats.org/officeDocument/2006/relationships/slide" Target="slides/slide49.xml"/><Relationship Id="rId68" Type="http://schemas.openxmlformats.org/officeDocument/2006/relationships/slide" Target="slides/slide54.xml"/><Relationship Id="rId76" Type="http://schemas.openxmlformats.org/officeDocument/2006/relationships/slide" Target="slides/slide62.xml"/><Relationship Id="rId84" Type="http://schemas.openxmlformats.org/officeDocument/2006/relationships/commentAuthors" Target="commentAuthors.xml"/><Relationship Id="rId7" Type="http://schemas.openxmlformats.org/officeDocument/2006/relationships/slideMaster" Target="slideMasters/slideMaster4.xml"/><Relationship Id="rId71" Type="http://schemas.openxmlformats.org/officeDocument/2006/relationships/slide" Target="slides/slide57.xml"/><Relationship Id="rId2" Type="http://schemas.openxmlformats.org/officeDocument/2006/relationships/customXml" Target="../customXml/item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slide" Target="slides/slide52.xml"/><Relationship Id="rId74" Type="http://schemas.openxmlformats.org/officeDocument/2006/relationships/slide" Target="slides/slide60.xml"/><Relationship Id="rId79" Type="http://schemas.openxmlformats.org/officeDocument/2006/relationships/slide" Target="slides/slide65.xml"/><Relationship Id="rId87"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47.xml"/><Relationship Id="rId82" Type="http://schemas.openxmlformats.org/officeDocument/2006/relationships/notesMaster" Target="notesMasters/notesMaster1.xml"/><Relationship Id="rId95" Type="http://schemas.microsoft.com/office/2015/10/relationships/revisionInfo" Target="revisionInfo.xml"/><Relationship Id="rId19"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slide" Target="slides/slide55.xml"/><Relationship Id="rId77" Type="http://schemas.openxmlformats.org/officeDocument/2006/relationships/slide" Target="slides/slide63.xml"/><Relationship Id="rId8" Type="http://schemas.openxmlformats.org/officeDocument/2006/relationships/slideMaster" Target="slideMasters/slideMaster5.xml"/><Relationship Id="rId51" Type="http://schemas.openxmlformats.org/officeDocument/2006/relationships/slide" Target="slides/slide37.xml"/><Relationship Id="rId72" Type="http://schemas.openxmlformats.org/officeDocument/2006/relationships/slide" Target="slides/slide58.xml"/><Relationship Id="rId80" Type="http://schemas.openxmlformats.org/officeDocument/2006/relationships/slide" Target="slides/slide66.xml"/><Relationship Id="rId85"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slide" Target="slides/slide61.xml"/><Relationship Id="rId83" Type="http://schemas.openxmlformats.org/officeDocument/2006/relationships/handoutMaster" Target="handoutMasters/handoutMaster1.xml"/><Relationship Id="rId88"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7.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slide" Target="slides/slide59.xml"/><Relationship Id="rId78" Type="http://schemas.openxmlformats.org/officeDocument/2006/relationships/slide" Target="slides/slide64.xml"/><Relationship Id="rId81" Type="http://schemas.openxmlformats.org/officeDocument/2006/relationships/slide" Target="slides/slide67.xml"/><Relationship Id="rId86"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14250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75699" y="4561231"/>
            <a:ext cx="5363817" cy="4320213"/>
          </a:xfrm>
          <a:prstGeom prst="rect">
            <a:avLst/>
          </a:prstGeom>
          <a:noFill/>
          <a:ln w="12700">
            <a:noFill/>
            <a:miter lim="800000"/>
            <a:headEnd/>
            <a:tailEnd/>
          </a:ln>
          <a:effectLst/>
        </p:spPr>
        <p:txBody>
          <a:bodyPr vert="horz" wrap="square" lIns="95363" tIns="46847" rIns="95363" bIns="46847"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19" name="Rectangle 3"/>
          <p:cNvSpPr>
            <a:spLocks noGrp="1" noRot="1" noChangeAspect="1" noChangeArrowheads="1" noTextEdit="1"/>
          </p:cNvSpPr>
          <p:nvPr>
            <p:ph type="sldImg" idx="2"/>
          </p:nvPr>
        </p:nvSpPr>
        <p:spPr bwMode="auto">
          <a:xfrm>
            <a:off x="1265238" y="727075"/>
            <a:ext cx="4783137" cy="3586163"/>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34533151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pPr marL="0" marR="0" lvl="0" indent="0" algn="r" defTabSz="925513" rtl="0" eaLnBrk="0" fontAlgn="base" latinLnBrk="0" hangingPunct="0">
              <a:lnSpc>
                <a:spcPct val="100000"/>
              </a:lnSpc>
              <a:spcBef>
                <a:spcPct val="0"/>
              </a:spcBef>
              <a:spcAft>
                <a:spcPct val="0"/>
              </a:spcAft>
              <a:buClrTx/>
              <a:buSzTx/>
              <a:buFontTx/>
              <a:buNone/>
              <a:tabLst/>
              <a:defRPr/>
            </a:pPr>
            <a:fld id="{759E3A15-0763-47FF-B659-0CD2D25A498F}" type="slidenum">
              <a:rPr kumimoji="0" lang="en-US"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25513" rtl="0" eaLnBrk="0" fontAlgn="base" latinLnBrk="0" hangingPunct="0">
                <a:lnSpc>
                  <a:spcPct val="100000"/>
                </a:lnSpc>
                <a:spcBef>
                  <a:spcPct val="0"/>
                </a:spcBef>
                <a:spcAft>
                  <a:spcPct val="0"/>
                </a:spcAft>
                <a:buClrTx/>
                <a:buSzTx/>
                <a:buFontTx/>
                <a:buNone/>
                <a:tabLst/>
                <a:defRPr/>
              </a:pPr>
              <a:t>1</a:t>
            </a:fld>
            <a:endParaRPr kumimoji="0" lang="en-US" sz="1000" b="0" i="1"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44035" name="Rectangle 2"/>
          <p:cNvSpPr>
            <a:spLocks noGrp="1" noRot="1" noChangeAspect="1" noChangeArrowheads="1" noTextEdit="1"/>
          </p:cNvSpPr>
          <p:nvPr>
            <p:ph type="sldImg"/>
          </p:nvPr>
        </p:nvSpPr>
        <p:spPr>
          <a:xfrm>
            <a:off x="1177925" y="693738"/>
            <a:ext cx="4597400" cy="3448050"/>
          </a:xfrm>
          <a:ln/>
        </p:spPr>
      </p:sp>
      <p:sp>
        <p:nvSpPr>
          <p:cNvPr id="44036" name="Rectangle 3"/>
          <p:cNvSpPr>
            <a:spLocks noGrp="1" noChangeArrowheads="1"/>
          </p:cNvSpPr>
          <p:nvPr>
            <p:ph type="body" idx="1"/>
          </p:nvPr>
        </p:nvSpPr>
        <p:spPr>
          <a:noFill/>
          <a:ln/>
        </p:spPr>
        <p:txBody>
          <a:bodyPr/>
          <a:lstStyle/>
          <a:p>
            <a:pPr marL="114300" indent="-114300" eaLnBrk="1" hangingPunct="1">
              <a:buFontTx/>
              <a:buChar char="•"/>
            </a:pPr>
            <a:endParaRPr lang="en-US" baseline="0" dirty="0">
              <a:latin typeface="Arial" pitchFamily="34" charset="0"/>
              <a:cs typeface="Arial" pitchFamily="34" charset="0"/>
            </a:endParaRPr>
          </a:p>
        </p:txBody>
      </p:sp>
    </p:spTree>
    <p:extLst>
      <p:ext uri="{BB962C8B-B14F-4D97-AF65-F5344CB8AC3E}">
        <p14:creationId xmlns:p14="http://schemas.microsoft.com/office/powerpoint/2010/main" val="1722970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0" dirty="0"/>
          </a:p>
        </p:txBody>
      </p:sp>
      <p:sp>
        <p:nvSpPr>
          <p:cNvPr id="4" name="Slide Number Placeholder 3"/>
          <p:cNvSpPr>
            <a:spLocks noGrp="1"/>
          </p:cNvSpPr>
          <p:nvPr>
            <p:ph type="sldNum" sz="quarter" idx="10"/>
          </p:nvPr>
        </p:nvSpPr>
        <p:spPr/>
        <p:txBody>
          <a:bodyPr/>
          <a:lstStyle/>
          <a:p>
            <a:pPr>
              <a:defRPr/>
            </a:pPr>
            <a:fld id="{757CC3A5-F2D2-4E3D-B47B-CAC3BAB7F1FD}" type="slidenum">
              <a:rPr lang="en-US" smtClean="0"/>
              <a:pPr>
                <a:defRPr/>
              </a:pPr>
              <a:t>3</a:t>
            </a:fld>
            <a:endParaRPr lang="en-US" dirty="0"/>
          </a:p>
        </p:txBody>
      </p:sp>
    </p:spTree>
    <p:extLst>
      <p:ext uri="{BB962C8B-B14F-4D97-AF65-F5344CB8AC3E}">
        <p14:creationId xmlns:p14="http://schemas.microsoft.com/office/powerpoint/2010/main" val="3445039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757CC3A5-F2D2-4E3D-B47B-CAC3BAB7F1FD}" type="slidenum">
              <a:rPr lang="en-US" smtClean="0"/>
              <a:pPr>
                <a:defRPr/>
              </a:pPr>
              <a:t>4</a:t>
            </a:fld>
            <a:endParaRPr lang="en-US" dirty="0"/>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23769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57390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0475" y="723900"/>
            <a:ext cx="4778375" cy="358298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36947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63163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0475" y="723900"/>
            <a:ext cx="4778375" cy="358298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44936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5238" y="727075"/>
            <a:ext cx="4783137" cy="3586163"/>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39897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5238" y="727075"/>
            <a:ext cx="4783137" cy="3586163"/>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51796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58114" name="Rectangle 2"/>
          <p:cNvSpPr>
            <a:spLocks noGrp="1" noChangeArrowheads="1"/>
          </p:cNvSpPr>
          <p:nvPr>
            <p:ph type="ctrTitle"/>
          </p:nvPr>
        </p:nvSpPr>
        <p:spPr>
          <a:xfrm>
            <a:off x="781050" y="1809750"/>
            <a:ext cx="7772400" cy="1470025"/>
          </a:xfrm>
        </p:spPr>
        <p:txBody>
          <a:bodyPr/>
          <a:lstStyle>
            <a:lvl1pPr>
              <a:defRPr>
                <a:solidFill>
                  <a:schemeClr val="accent2"/>
                </a:solidFill>
              </a:defRPr>
            </a:lvl1pPr>
          </a:lstStyle>
          <a:p>
            <a:r>
              <a:rPr lang="en-US"/>
              <a:t>Click to edit Master title style</a:t>
            </a:r>
          </a:p>
        </p:txBody>
      </p:sp>
      <p:sp>
        <p:nvSpPr>
          <p:cNvPr id="858115" name="Rectangle 3"/>
          <p:cNvSpPr>
            <a:spLocks noGrp="1" noChangeArrowheads="1"/>
          </p:cNvSpPr>
          <p:nvPr>
            <p:ph type="subTitle" idx="1"/>
          </p:nvPr>
        </p:nvSpPr>
        <p:spPr>
          <a:xfrm>
            <a:off x="381000" y="4067175"/>
            <a:ext cx="5867400" cy="1752600"/>
          </a:xfrm>
        </p:spPr>
        <p:txBody>
          <a:bodyPr/>
          <a:lstStyle>
            <a:lvl1pPr marL="0" indent="0" algn="ctr">
              <a:buFontTx/>
              <a:buNone/>
              <a:defRPr>
                <a:solidFill>
                  <a:schemeClr val="accent2"/>
                </a:solidFill>
              </a:defRPr>
            </a:lvl1pPr>
          </a:lstStyle>
          <a:p>
            <a:r>
              <a:rPr lang="en-US"/>
              <a:t>Click to edit Master subtitle style</a:t>
            </a:r>
          </a:p>
        </p:txBody>
      </p:sp>
    </p:spTree>
    <p:extLst>
      <p:ext uri="{BB962C8B-B14F-4D97-AF65-F5344CB8AC3E}">
        <p14:creationId xmlns:p14="http://schemas.microsoft.com/office/powerpoint/2010/main" val="1673372557"/>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Line 28"/>
          <p:cNvSpPr>
            <a:spLocks noChangeShapeType="1"/>
          </p:cNvSpPr>
          <p:nvPr/>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7" name="Slide Number Placeholder 4"/>
          <p:cNvSpPr>
            <a:spLocks noGrp="1"/>
          </p:cNvSpPr>
          <p:nvPr>
            <p:ph type="sldNum" sz="quarter" idx="4"/>
          </p:nvPr>
        </p:nvSpPr>
        <p:spPr>
          <a:xfrm>
            <a:off x="7086600" y="650004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728710874"/>
      </p:ext>
    </p:extLst>
  </p:cSld>
  <p:clrMapOvr>
    <a:masterClrMapping/>
  </p:clrMapOvr>
  <p:transition spd="med"/>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9"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10" name="Slide Number Placeholder 4"/>
          <p:cNvSpPr>
            <a:spLocks noGrp="1"/>
          </p:cNvSpPr>
          <p:nvPr>
            <p:ph type="sldNum" sz="quarter" idx="10"/>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2106685624"/>
      </p:ext>
    </p:extLst>
  </p:cSld>
  <p:clrMapOvr>
    <a:masterClrMapping/>
  </p:clrMapOvr>
  <p:transition spd="med"/>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5"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6" name="Slide Number Placeholder 4"/>
          <p:cNvSpPr>
            <a:spLocks noGrp="1"/>
          </p:cNvSpPr>
          <p:nvPr>
            <p:ph type="sldNum" sz="quarter" idx="4"/>
          </p:nvPr>
        </p:nvSpPr>
        <p:spPr>
          <a:xfrm>
            <a:off x="7086600" y="6500676"/>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2214899798"/>
      </p:ext>
    </p:extLst>
  </p:cSld>
  <p:clrMapOvr>
    <a:masterClrMapping/>
  </p:clrMapOvr>
  <p:transition spd="med"/>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4"/>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2073188976"/>
      </p:ext>
    </p:extLst>
  </p:cSld>
  <p:clrMapOvr>
    <a:masterClrMapping/>
  </p:clrMapOvr>
  <p:transition spd="med"/>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7"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8" name="Slide Number Placeholder 4"/>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3869161994"/>
      </p:ext>
    </p:extLst>
  </p:cSld>
  <p:clrMapOvr>
    <a:masterClrMapping/>
  </p:clrMapOvr>
  <p:transition spd="med"/>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7"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8" name="Slide Number Placeholder 4"/>
          <p:cNvSpPr>
            <a:spLocks noGrp="1"/>
          </p:cNvSpPr>
          <p:nvPr>
            <p:ph type="sldNum" sz="quarter" idx="4"/>
          </p:nvPr>
        </p:nvSpPr>
        <p:spPr>
          <a:xfrm>
            <a:off x="7086600" y="651029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1216281975"/>
      </p:ext>
    </p:extLst>
  </p:cSld>
  <p:clrMapOvr>
    <a:masterClrMapping/>
  </p:clrMapOvr>
  <p:transition spd="med"/>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7" name="Slide Number Placeholder 4"/>
          <p:cNvSpPr>
            <a:spLocks noGrp="1"/>
          </p:cNvSpPr>
          <p:nvPr>
            <p:ph type="sldNum" sz="quarter" idx="4"/>
          </p:nvPr>
        </p:nvSpPr>
        <p:spPr>
          <a:xfrm>
            <a:off x="7086600" y="650004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2710537956"/>
      </p:ext>
    </p:extLst>
  </p:cSld>
  <p:clrMapOvr>
    <a:masterClrMapping/>
  </p:clrMapOvr>
  <p:transition spd="med"/>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8600" y="328613"/>
            <a:ext cx="2065338" cy="61483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328613"/>
            <a:ext cx="6045200" cy="61483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7" name="Slide Number Placeholder 4"/>
          <p:cNvSpPr>
            <a:spLocks noGrp="1"/>
          </p:cNvSpPr>
          <p:nvPr>
            <p:ph type="sldNum" sz="quarter" idx="4"/>
          </p:nvPr>
        </p:nvSpPr>
        <p:spPr>
          <a:xfrm>
            <a:off x="7086600" y="646674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843077752"/>
      </p:ext>
    </p:extLst>
  </p:cSld>
  <p:clrMapOvr>
    <a:masterClrMapping/>
  </p:clrMapOvr>
  <p:transition spd="med"/>
</p:sldLayout>
</file>

<file path=ppt/slideLayouts/slideLayout10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328613"/>
            <a:ext cx="8229600" cy="838200"/>
          </a:xfrm>
        </p:spPr>
        <p:txBody>
          <a:bodyPr/>
          <a:lstStyle>
            <a:lvl1pPr>
              <a:defRPr sz="3200"/>
            </a:lvl1pPr>
          </a:lstStyle>
          <a:p>
            <a:r>
              <a:rPr lang="en-US"/>
              <a:t>Click to edit Master title style</a:t>
            </a:r>
          </a:p>
        </p:txBody>
      </p:sp>
      <p:sp>
        <p:nvSpPr>
          <p:cNvPr id="3" name="Content Placeholder 2"/>
          <p:cNvSpPr>
            <a:spLocks noGrp="1"/>
          </p:cNvSpPr>
          <p:nvPr>
            <p:ph sz="half" idx="1"/>
          </p:nvPr>
        </p:nvSpPr>
        <p:spPr>
          <a:xfrm>
            <a:off x="414338" y="1371600"/>
            <a:ext cx="4038600" cy="5105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5338" y="1371600"/>
            <a:ext cx="4038600" cy="5105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7"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8" name="Slide Number Placeholder 4"/>
          <p:cNvSpPr>
            <a:spLocks noGrp="1"/>
          </p:cNvSpPr>
          <p:nvPr>
            <p:ph type="sldNum" sz="quarter" idx="4"/>
          </p:nvPr>
        </p:nvSpPr>
        <p:spPr>
          <a:xfrm>
            <a:off x="7086600" y="647700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140417385"/>
      </p:ext>
    </p:extLst>
  </p:cSld>
  <p:clrMapOvr>
    <a:masterClrMapping/>
  </p:clrMapOvr>
  <p:transition spd="med"/>
</p:sldLayout>
</file>

<file path=ppt/slideLayouts/slideLayout10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
            <a:ext cx="8153400" cy="1143000"/>
          </a:xfrm>
        </p:spPr>
        <p:txBody>
          <a:bodyPr/>
          <a:lstStyle/>
          <a:p>
            <a:r>
              <a:rPr lang="en-US"/>
              <a:t>Click to edit Master title style</a:t>
            </a:r>
          </a:p>
        </p:txBody>
      </p:sp>
      <p:sp>
        <p:nvSpPr>
          <p:cNvPr id="3" name="Table Placeholder 2"/>
          <p:cNvSpPr>
            <a:spLocks noGrp="1"/>
          </p:cNvSpPr>
          <p:nvPr>
            <p:ph type="tbl" idx="1"/>
          </p:nvPr>
        </p:nvSpPr>
        <p:spPr>
          <a:xfrm>
            <a:off x="685800" y="1524000"/>
            <a:ext cx="7772400" cy="4114800"/>
          </a:xfrm>
        </p:spPr>
        <p:txBody>
          <a:bodyPr/>
          <a:lstStyle/>
          <a:p>
            <a:pPr lvl="0"/>
            <a:r>
              <a:rPr lang="en-US" noProof="0" dirty="0"/>
              <a:t>Click icon to add table</a:t>
            </a:r>
          </a:p>
        </p:txBody>
      </p:sp>
      <p:sp>
        <p:nvSpPr>
          <p:cNvPr id="6" name="Slide Number Placeholder 4"/>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134492764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1" i="1" u="none" strike="noStrike" kern="1200" cap="none" spc="0" normalizeH="0" baseline="0" noProof="0" dirty="0">
              <a:ln>
                <a:noFill/>
              </a:ln>
              <a:solidFill>
                <a:srgbClr val="333399"/>
              </a:solidFill>
              <a:effectLst/>
              <a:uLnTx/>
              <a:uFillTx/>
              <a:latin typeface="Times New Roman" pitchFamily="18" charset="0"/>
              <a:ea typeface="+mn-ea"/>
              <a:cs typeface="Arial" charset="0"/>
            </a:endParaRPr>
          </a:p>
        </p:txBody>
      </p:sp>
      <p:sp>
        <p:nvSpPr>
          <p:cNvPr id="5"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25425" marR="0" lvl="0" indent="-225425" algn="ctr" defTabSz="914400" rtl="0" eaLnBrk="1" fontAlgn="base" latinLnBrk="0" hangingPunct="1">
              <a:lnSpc>
                <a:spcPct val="100000"/>
              </a:lnSpc>
              <a:spcBef>
                <a:spcPct val="15000"/>
              </a:spcBef>
              <a:spcAft>
                <a:spcPct val="0"/>
              </a:spcAft>
              <a:buClrTx/>
              <a:buSzTx/>
              <a:buFontTx/>
              <a:buNone/>
              <a:tabLst/>
              <a:defRPr/>
            </a:pPr>
            <a:r>
              <a:rPr kumimoji="0" lang="en-US" sz="1200" b="1" i="1" u="none" strike="noStrike" kern="1200" cap="none" spc="0" normalizeH="0" baseline="0" noProof="0" dirty="0">
                <a:ln>
                  <a:noFill/>
                </a:ln>
                <a:solidFill>
                  <a:srgbClr val="000099"/>
                </a:solidFill>
                <a:effectLst/>
                <a:uLnTx/>
                <a:uFillTx/>
                <a:latin typeface="Arial" charset="0"/>
                <a:ea typeface="+mn-ea"/>
                <a:cs typeface="Arial" charset="0"/>
              </a:rPr>
              <a:t>Firm-Fair-Consistent</a:t>
            </a:r>
          </a:p>
        </p:txBody>
      </p:sp>
      <p:sp>
        <p:nvSpPr>
          <p:cNvPr id="6" name="Slide Number Placeholder 4"/>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562394358"/>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8600" y="328613"/>
            <a:ext cx="2065338" cy="61483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328613"/>
            <a:ext cx="6045200" cy="61483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Line 28"/>
          <p:cNvSpPr>
            <a:spLocks noChangeShapeType="1"/>
          </p:cNvSpPr>
          <p:nvPr/>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7" name="Slide Number Placeholder 4"/>
          <p:cNvSpPr>
            <a:spLocks noGrp="1"/>
          </p:cNvSpPr>
          <p:nvPr>
            <p:ph type="sldNum" sz="quarter" idx="4"/>
          </p:nvPr>
        </p:nvSpPr>
        <p:spPr>
          <a:xfrm>
            <a:off x="7086600" y="646674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1888246858"/>
      </p:ext>
    </p:extLst>
  </p:cSld>
  <p:clrMapOvr>
    <a:masterClrMapping/>
  </p:clrMapOvr>
  <p:transition spd="med"/>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1" i="1" u="none" strike="noStrike" kern="1200" cap="none" spc="0" normalizeH="0" baseline="0" noProof="0" dirty="0">
              <a:ln>
                <a:noFill/>
              </a:ln>
              <a:solidFill>
                <a:srgbClr val="333399"/>
              </a:solidFill>
              <a:effectLst/>
              <a:uLnTx/>
              <a:uFillTx/>
              <a:latin typeface="Times New Roman" pitchFamily="18" charset="0"/>
              <a:ea typeface="+mn-ea"/>
              <a:cs typeface="Arial" charset="0"/>
            </a:endParaRPr>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25425" marR="0" lvl="0" indent="-225425" algn="ctr" defTabSz="914400" rtl="0" eaLnBrk="1" fontAlgn="base" latinLnBrk="0" hangingPunct="1">
              <a:lnSpc>
                <a:spcPct val="100000"/>
              </a:lnSpc>
              <a:spcBef>
                <a:spcPct val="15000"/>
              </a:spcBef>
              <a:spcAft>
                <a:spcPct val="0"/>
              </a:spcAft>
              <a:buClrTx/>
              <a:buSzTx/>
              <a:buFontTx/>
              <a:buNone/>
              <a:tabLst/>
              <a:defRPr/>
            </a:pPr>
            <a:r>
              <a:rPr kumimoji="0" lang="en-US" sz="1200" b="1" i="1" u="none" strike="noStrike" kern="1200" cap="none" spc="0" normalizeH="0" baseline="0" noProof="0" dirty="0">
                <a:ln>
                  <a:noFill/>
                </a:ln>
                <a:solidFill>
                  <a:srgbClr val="000099"/>
                </a:solidFill>
                <a:effectLst/>
                <a:uLnTx/>
                <a:uFillTx/>
                <a:latin typeface="Arial" charset="0"/>
                <a:ea typeface="+mn-ea"/>
                <a:cs typeface="Arial" charset="0"/>
              </a:rPr>
              <a:t>Firm-Fair-Consistent</a:t>
            </a:r>
          </a:p>
        </p:txBody>
      </p:sp>
      <p:sp>
        <p:nvSpPr>
          <p:cNvPr id="7" name="Slide Number Placeholder 4"/>
          <p:cNvSpPr>
            <a:spLocks noGrp="1"/>
          </p:cNvSpPr>
          <p:nvPr>
            <p:ph type="sldNum" sz="quarter" idx="4"/>
          </p:nvPr>
        </p:nvSpPr>
        <p:spPr>
          <a:xfrm>
            <a:off x="7086600" y="649537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1886811982"/>
      </p:ext>
    </p:extLst>
  </p:cSld>
  <p:clrMapOvr>
    <a:masterClrMapping/>
  </p:clrMapOvr>
  <p:transition spd="med"/>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descr="3D NPC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273" y="0"/>
            <a:ext cx="2400300" cy="1543050"/>
          </a:xfrm>
          <a:prstGeom prst="rect">
            <a:avLst/>
          </a:prstGeom>
          <a:noFill/>
          <a:ln w="9525">
            <a:noFill/>
            <a:miter lim="800000"/>
            <a:headEnd/>
            <a:tailEnd/>
          </a:ln>
        </p:spPr>
      </p:pic>
      <p:sp>
        <p:nvSpPr>
          <p:cNvPr id="858114" name="Rectangle 2"/>
          <p:cNvSpPr>
            <a:spLocks noGrp="1" noChangeArrowheads="1"/>
          </p:cNvSpPr>
          <p:nvPr>
            <p:ph type="ctrTitle"/>
          </p:nvPr>
        </p:nvSpPr>
        <p:spPr>
          <a:xfrm>
            <a:off x="781050" y="1809750"/>
            <a:ext cx="7772400" cy="1470025"/>
          </a:xfrm>
        </p:spPr>
        <p:txBody>
          <a:bodyPr/>
          <a:lstStyle>
            <a:lvl1pPr>
              <a:defRPr>
                <a:solidFill>
                  <a:schemeClr val="accent2"/>
                </a:solidFill>
              </a:defRPr>
            </a:lvl1pPr>
          </a:lstStyle>
          <a:p>
            <a:r>
              <a:rPr lang="en-US"/>
              <a:t>Click to edit Master title style</a:t>
            </a:r>
          </a:p>
        </p:txBody>
      </p:sp>
      <p:sp>
        <p:nvSpPr>
          <p:cNvPr id="858115" name="Rectangle 3"/>
          <p:cNvSpPr>
            <a:spLocks noGrp="1" noChangeArrowheads="1"/>
          </p:cNvSpPr>
          <p:nvPr>
            <p:ph type="subTitle" idx="1"/>
          </p:nvPr>
        </p:nvSpPr>
        <p:spPr>
          <a:xfrm>
            <a:off x="381000" y="4067175"/>
            <a:ext cx="5867400" cy="1752600"/>
          </a:xfrm>
        </p:spPr>
        <p:txBody>
          <a:bodyPr/>
          <a:lstStyle>
            <a:lvl1pPr marL="0" indent="0" algn="ctr">
              <a:buFontTx/>
              <a:buNone/>
              <a:defRPr>
                <a:solidFill>
                  <a:schemeClr val="accent2"/>
                </a:solidFill>
              </a:defRPr>
            </a:lvl1pPr>
          </a:lstStyle>
          <a:p>
            <a:r>
              <a:rPr lang="en-US"/>
              <a:t>Click to edit Master subtitle style</a:t>
            </a:r>
          </a:p>
        </p:txBody>
      </p:sp>
      <p:sp>
        <p:nvSpPr>
          <p:cNvPr id="6" name="Slide Number Placeholder 4"/>
          <p:cNvSpPr>
            <a:spLocks noGrp="1"/>
          </p:cNvSpPr>
          <p:nvPr>
            <p:ph type="sldNum" sz="quarter" idx="4"/>
          </p:nvPr>
        </p:nvSpPr>
        <p:spPr>
          <a:xfrm>
            <a:off x="7086600" y="648325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3317455873"/>
      </p:ext>
    </p:extLst>
  </p:cSld>
  <p:clrMapOvr>
    <a:masterClrMapping/>
  </p:clrMapOvr>
  <p:transition spd="med"/>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7" name="Slide Number Placeholder 4"/>
          <p:cNvSpPr>
            <a:spLocks noGrp="1"/>
          </p:cNvSpPr>
          <p:nvPr>
            <p:ph type="sldNum" sz="quarter" idx="4"/>
          </p:nvPr>
        </p:nvSpPr>
        <p:spPr>
          <a:xfrm>
            <a:off x="7086600" y="647700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2005109410"/>
      </p:ext>
    </p:extLst>
  </p:cSld>
  <p:clrMapOvr>
    <a:masterClrMapping/>
  </p:clrMapOvr>
  <p:transition spd="med"/>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5"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7" name="Slide Number Placeholder 4"/>
          <p:cNvSpPr>
            <a:spLocks noGrp="1"/>
          </p:cNvSpPr>
          <p:nvPr>
            <p:ph type="sldNum" sz="quarter" idx="4"/>
          </p:nvPr>
        </p:nvSpPr>
        <p:spPr>
          <a:xfrm>
            <a:off x="7086600" y="649351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1188541167"/>
      </p:ext>
    </p:extLst>
  </p:cSld>
  <p:clrMapOvr>
    <a:masterClrMapping/>
  </p:clrMapOvr>
  <p:transition spd="med"/>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4338" y="13716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05338" y="13716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7"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8" name="Slide Number Placeholder 4"/>
          <p:cNvSpPr>
            <a:spLocks noGrp="1"/>
          </p:cNvSpPr>
          <p:nvPr>
            <p:ph type="sldNum" sz="quarter" idx="4"/>
          </p:nvPr>
        </p:nvSpPr>
        <p:spPr>
          <a:xfrm>
            <a:off x="7086600" y="65087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1200000157"/>
      </p:ext>
    </p:extLst>
  </p:cSld>
  <p:clrMapOvr>
    <a:masterClrMapping/>
  </p:clrMapOvr>
  <p:transition spd="med"/>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9"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10" name="Slide Number Placeholder 4"/>
          <p:cNvSpPr>
            <a:spLocks noGrp="1"/>
          </p:cNvSpPr>
          <p:nvPr>
            <p:ph type="sldNum" sz="quarter" idx="10"/>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2628186124"/>
      </p:ext>
    </p:extLst>
  </p:cSld>
  <p:clrMapOvr>
    <a:masterClrMapping/>
  </p:clrMapOvr>
  <p:transition spd="med"/>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5"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6" name="Slide Number Placeholder 4"/>
          <p:cNvSpPr>
            <a:spLocks noGrp="1"/>
          </p:cNvSpPr>
          <p:nvPr>
            <p:ph type="sldNum" sz="quarter" idx="4"/>
          </p:nvPr>
        </p:nvSpPr>
        <p:spPr>
          <a:xfrm>
            <a:off x="7086600" y="6500676"/>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1617834055"/>
      </p:ext>
    </p:extLst>
  </p:cSld>
  <p:clrMapOvr>
    <a:masterClrMapping/>
  </p:clrMapOvr>
  <p:transition spd="med"/>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4"/>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3212889599"/>
      </p:ext>
    </p:extLst>
  </p:cSld>
  <p:clrMapOvr>
    <a:masterClrMapping/>
  </p:clrMapOvr>
  <p:transition spd="med"/>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7"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8" name="Slide Number Placeholder 4"/>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2776567326"/>
      </p:ext>
    </p:extLst>
  </p:cSld>
  <p:clrMapOvr>
    <a:masterClrMapping/>
  </p:clrMapOvr>
  <p:transition spd="med"/>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7"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8" name="Slide Number Placeholder 4"/>
          <p:cNvSpPr>
            <a:spLocks noGrp="1"/>
          </p:cNvSpPr>
          <p:nvPr>
            <p:ph type="sldNum" sz="quarter" idx="4"/>
          </p:nvPr>
        </p:nvSpPr>
        <p:spPr>
          <a:xfrm>
            <a:off x="7086600" y="651029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964565197"/>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328613"/>
            <a:ext cx="8229600" cy="838200"/>
          </a:xfrm>
        </p:spPr>
        <p:txBody>
          <a:bodyPr/>
          <a:lstStyle>
            <a:lvl1pPr>
              <a:defRPr sz="3200"/>
            </a:lvl1pPr>
          </a:lstStyle>
          <a:p>
            <a:r>
              <a:rPr lang="en-US"/>
              <a:t>Click to edit Master title style</a:t>
            </a:r>
          </a:p>
        </p:txBody>
      </p:sp>
      <p:sp>
        <p:nvSpPr>
          <p:cNvPr id="3" name="Content Placeholder 2"/>
          <p:cNvSpPr>
            <a:spLocks noGrp="1"/>
          </p:cNvSpPr>
          <p:nvPr>
            <p:ph sz="half" idx="1"/>
          </p:nvPr>
        </p:nvSpPr>
        <p:spPr>
          <a:xfrm>
            <a:off x="414338" y="1371600"/>
            <a:ext cx="4038600" cy="5105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5338" y="1371600"/>
            <a:ext cx="4038600" cy="5105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Line 28"/>
          <p:cNvSpPr>
            <a:spLocks noChangeShapeType="1"/>
          </p:cNvSpPr>
          <p:nvPr/>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7" name="Text Box 27"/>
          <p:cNvSpPr txBox="1">
            <a:spLocks noChangeArrowheads="1"/>
          </p:cNvSpPr>
          <p:nvPr/>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8" name="Slide Number Placeholder 4"/>
          <p:cNvSpPr>
            <a:spLocks noGrp="1"/>
          </p:cNvSpPr>
          <p:nvPr>
            <p:ph type="sldNum" sz="quarter" idx="4"/>
          </p:nvPr>
        </p:nvSpPr>
        <p:spPr>
          <a:xfrm>
            <a:off x="7086600" y="647700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4240773874"/>
      </p:ext>
    </p:extLst>
  </p:cSld>
  <p:clrMapOvr>
    <a:masterClrMapping/>
  </p:clrMapOvr>
  <p:transition spd="med"/>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7" name="Slide Number Placeholder 4"/>
          <p:cNvSpPr>
            <a:spLocks noGrp="1"/>
          </p:cNvSpPr>
          <p:nvPr>
            <p:ph type="sldNum" sz="quarter" idx="4"/>
          </p:nvPr>
        </p:nvSpPr>
        <p:spPr>
          <a:xfrm>
            <a:off x="7086600" y="650004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386203039"/>
      </p:ext>
    </p:extLst>
  </p:cSld>
  <p:clrMapOvr>
    <a:masterClrMapping/>
  </p:clrMapOvr>
  <p:transition spd="med"/>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8600" y="328613"/>
            <a:ext cx="2065338" cy="61483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328613"/>
            <a:ext cx="6045200" cy="61483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7" name="Slide Number Placeholder 4"/>
          <p:cNvSpPr>
            <a:spLocks noGrp="1"/>
          </p:cNvSpPr>
          <p:nvPr>
            <p:ph type="sldNum" sz="quarter" idx="4"/>
          </p:nvPr>
        </p:nvSpPr>
        <p:spPr>
          <a:xfrm>
            <a:off x="7086600" y="646674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3337348034"/>
      </p:ext>
    </p:extLst>
  </p:cSld>
  <p:clrMapOvr>
    <a:masterClrMapping/>
  </p:clrMapOvr>
  <p:transition spd="med"/>
</p:sldLayout>
</file>

<file path=ppt/slideLayouts/slideLayout12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328613"/>
            <a:ext cx="8229600" cy="838200"/>
          </a:xfrm>
        </p:spPr>
        <p:txBody>
          <a:bodyPr/>
          <a:lstStyle>
            <a:lvl1pPr>
              <a:defRPr sz="3200"/>
            </a:lvl1pPr>
          </a:lstStyle>
          <a:p>
            <a:r>
              <a:rPr lang="en-US"/>
              <a:t>Click to edit Master title style</a:t>
            </a:r>
          </a:p>
        </p:txBody>
      </p:sp>
      <p:sp>
        <p:nvSpPr>
          <p:cNvPr id="3" name="Content Placeholder 2"/>
          <p:cNvSpPr>
            <a:spLocks noGrp="1"/>
          </p:cNvSpPr>
          <p:nvPr>
            <p:ph sz="half" idx="1"/>
          </p:nvPr>
        </p:nvSpPr>
        <p:spPr>
          <a:xfrm>
            <a:off x="414338" y="1371600"/>
            <a:ext cx="4038600" cy="5105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5338" y="1371600"/>
            <a:ext cx="4038600" cy="5105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7"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8" name="Slide Number Placeholder 4"/>
          <p:cNvSpPr>
            <a:spLocks noGrp="1"/>
          </p:cNvSpPr>
          <p:nvPr>
            <p:ph type="sldNum" sz="quarter" idx="4"/>
          </p:nvPr>
        </p:nvSpPr>
        <p:spPr>
          <a:xfrm>
            <a:off x="7086600" y="647700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1141970270"/>
      </p:ext>
    </p:extLst>
  </p:cSld>
  <p:clrMapOvr>
    <a:masterClrMapping/>
  </p:clrMapOvr>
  <p:transition spd="med"/>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Bumper Sticker">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458200" cy="777240"/>
          </a:xfrm>
          <a:prstGeom prst="rect">
            <a:avLst/>
          </a:prstGeom>
        </p:spPr>
        <p:txBody>
          <a:bodyPr rIns="0" anchor="ctr"/>
          <a:lstStyle>
            <a:lvl1pPr algn="r">
              <a:defRPr sz="2400" b="1" i="0">
                <a:solidFill>
                  <a:srgbClr val="002060"/>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28600" y="1295400"/>
            <a:ext cx="8686800" cy="4779962"/>
          </a:xfrm>
          <a:prstGeom prst="rect">
            <a:avLst/>
          </a:prstGeom>
        </p:spPr>
        <p:txBody>
          <a:bodyPr lIns="0" tIns="0" rIns="0" bIns="0"/>
          <a:lstStyle>
            <a:lvl1pPr marL="171450" indent="-171450">
              <a:spcBef>
                <a:spcPts val="0"/>
              </a:spcBef>
              <a:buFont typeface="Wingdings" panose="05000000000000000000" pitchFamily="2" charset="2"/>
              <a:buChar char="§"/>
              <a:defRPr sz="1500" b="1">
                <a:latin typeface="Arial" panose="020B0604020202020204" pitchFamily="34" charset="0"/>
                <a:cs typeface="Arial" panose="020B0604020202020204" pitchFamily="34" charset="0"/>
              </a:defRPr>
            </a:lvl1pPr>
            <a:lvl2pPr marL="342900" indent="-171450">
              <a:buFont typeface="Arial" panose="020B0604020202020204" pitchFamily="34" charset="0"/>
              <a:buChar char="•"/>
              <a:defRPr sz="1350">
                <a:latin typeface="Arial" panose="020B0604020202020204" pitchFamily="34" charset="0"/>
                <a:cs typeface="Arial" panose="020B0604020202020204" pitchFamily="34" charset="0"/>
              </a:defRPr>
            </a:lvl2pPr>
            <a:lvl3pPr marL="603647" indent="-176213">
              <a:buFont typeface="Arial" panose="020B0604020202020204" pitchFamily="34" charset="0"/>
              <a:buChar char="̶"/>
              <a:defRPr sz="1200">
                <a:latin typeface="Arial" panose="020B0604020202020204" pitchFamily="34" charset="0"/>
                <a:cs typeface="Arial" panose="020B0604020202020204" pitchFamily="34" charset="0"/>
              </a:defRPr>
            </a:lvl3pPr>
            <a:lvl4pPr marL="775097" indent="-171450">
              <a:buFont typeface="Wingdings" panose="05000000000000000000" pitchFamily="2" charset="2"/>
              <a:buChar char="§"/>
              <a:defRPr sz="1050">
                <a:latin typeface="Arial" panose="020B0604020202020204" pitchFamily="34" charset="0"/>
                <a:cs typeface="Arial" panose="020B0604020202020204" pitchFamily="34" charset="0"/>
              </a:defRPr>
            </a:lvl4pPr>
            <a:lvl5pPr marL="946547" indent="-171450">
              <a:buFont typeface="Arial" panose="020B0604020202020204" pitchFamily="34" charset="0"/>
              <a:buChar char="•"/>
              <a:defRPr sz="9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7" name="Group 6"/>
          <p:cNvGrpSpPr/>
          <p:nvPr/>
        </p:nvGrpSpPr>
        <p:grpSpPr>
          <a:xfrm>
            <a:off x="228600" y="1121571"/>
            <a:ext cx="8686800" cy="76200"/>
            <a:chOff x="228600" y="1173163"/>
            <a:chExt cx="8686800" cy="76200"/>
          </a:xfrm>
        </p:grpSpPr>
        <p:sp>
          <p:nvSpPr>
            <p:cNvPr id="8" name="Line 7"/>
            <p:cNvSpPr>
              <a:spLocks noChangeShapeType="1"/>
            </p:cNvSpPr>
            <p:nvPr/>
          </p:nvSpPr>
          <p:spPr bwMode="auto">
            <a:xfrm>
              <a:off x="228600" y="1173163"/>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050" dirty="0">
                <a:solidFill>
                  <a:prstClr val="black"/>
                </a:solidFill>
              </a:endParaRPr>
            </a:p>
          </p:txBody>
        </p:sp>
        <p:sp>
          <p:nvSpPr>
            <p:cNvPr id="9" name="Line 8"/>
            <p:cNvSpPr>
              <a:spLocks noChangeShapeType="1"/>
            </p:cNvSpPr>
            <p:nvPr/>
          </p:nvSpPr>
          <p:spPr bwMode="auto">
            <a:xfrm>
              <a:off x="228600" y="1249363"/>
              <a:ext cx="8686800" cy="0"/>
            </a:xfrm>
            <a:prstGeom prst="line">
              <a:avLst/>
            </a:prstGeom>
            <a:noFill/>
            <a:ln w="34925">
              <a:solidFill>
                <a:srgbClr val="B98200"/>
              </a:solidFill>
              <a:round/>
              <a:headEnd/>
              <a:tailEnd/>
            </a:ln>
            <a:effectLst/>
          </p:spPr>
          <p:txBody>
            <a:bodyPr/>
            <a:lstStyle/>
            <a:p>
              <a:pPr>
                <a:defRPr/>
              </a:pPr>
              <a:endParaRPr lang="en-US" sz="1050" dirty="0">
                <a:solidFill>
                  <a:prstClr val="black"/>
                </a:solidFill>
              </a:endParaRPr>
            </a:p>
          </p:txBody>
        </p:sp>
      </p:grpSp>
      <p:sp>
        <p:nvSpPr>
          <p:cNvPr id="10" name="Line 7"/>
          <p:cNvSpPr>
            <a:spLocks noChangeShapeType="1"/>
          </p:cNvSpPr>
          <p:nvPr/>
        </p:nvSpPr>
        <p:spPr bwMode="auto">
          <a:xfrm>
            <a:off x="228600" y="6625718"/>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050" dirty="0">
              <a:solidFill>
                <a:prstClr val="black"/>
              </a:solidFill>
            </a:endParaRPr>
          </a:p>
        </p:txBody>
      </p:sp>
      <p:sp>
        <p:nvSpPr>
          <p:cNvPr id="12" name="Slide Number Placeholder 2"/>
          <p:cNvSpPr>
            <a:spLocks noGrp="1"/>
          </p:cNvSpPr>
          <p:nvPr>
            <p:ph type="sldNum" sz="quarter" idx="12"/>
          </p:nvPr>
        </p:nvSpPr>
        <p:spPr>
          <a:xfrm>
            <a:off x="8381997" y="6617253"/>
            <a:ext cx="533400" cy="240748"/>
          </a:xfrm>
          <a:prstGeom prst="rect">
            <a:avLst/>
          </a:prstGeom>
        </p:spPr>
        <p:txBody>
          <a:bodyPr rIns="0"/>
          <a:lstStyle>
            <a:lvl1pPr algn="r">
              <a:defRPr sz="750"/>
            </a:lvl1pPr>
          </a:lstStyle>
          <a:p>
            <a:fld id="{404AB8AB-3EBC-43BA-8934-64629AF21890}" type="slidenum">
              <a:rPr lang="en-US" smtClean="0">
                <a:solidFill>
                  <a:prstClr val="black"/>
                </a:solidFill>
              </a:rPr>
              <a:pPr/>
              <a:t>‹#›</a:t>
            </a:fld>
            <a:endParaRPr lang="en-US" dirty="0">
              <a:solidFill>
                <a:prstClr val="black"/>
              </a:solidFill>
            </a:endParaRPr>
          </a:p>
        </p:txBody>
      </p:sp>
      <p:sp>
        <p:nvSpPr>
          <p:cNvPr id="16" name="Content Placeholder 15"/>
          <p:cNvSpPr>
            <a:spLocks noGrp="1"/>
          </p:cNvSpPr>
          <p:nvPr>
            <p:ph sz="quarter" idx="13"/>
          </p:nvPr>
        </p:nvSpPr>
        <p:spPr>
          <a:xfrm>
            <a:off x="233364" y="6106188"/>
            <a:ext cx="8682034" cy="458834"/>
          </a:xfrm>
          <a:prstGeom prst="rect">
            <a:avLst/>
          </a:prstGeom>
          <a:gradFill flip="none" rotWithShape="1">
            <a:gsLst>
              <a:gs pos="0">
                <a:srgbClr val="002060"/>
              </a:gs>
              <a:gs pos="100000">
                <a:srgbClr val="0000FF"/>
              </a:gs>
            </a:gsLst>
            <a:lin ang="16200000" scaled="1"/>
            <a:tileRect/>
          </a:gradFill>
        </p:spPr>
        <p:txBody>
          <a:bodyPr lIns="0" tIns="0" rIns="0" bIns="0" anchor="ctr"/>
          <a:lstStyle>
            <a:lvl1pPr marL="0" indent="0" algn="ctr">
              <a:spcBef>
                <a:spcPts val="0"/>
              </a:spcBef>
              <a:buNone/>
              <a:defRPr sz="1350" b="1" i="1">
                <a:solidFill>
                  <a:schemeClr val="bg1"/>
                </a:solidFill>
              </a:defRPr>
            </a:lvl1pPr>
            <a:lvl2pPr marL="342900" indent="0" algn="ctr">
              <a:buNone/>
              <a:defRPr sz="1350" b="1"/>
            </a:lvl2pPr>
            <a:lvl3pPr marL="685800" indent="0" algn="ctr">
              <a:buNone/>
              <a:defRPr sz="1350" b="1"/>
            </a:lvl3pPr>
            <a:lvl4pPr marL="1028700" indent="0" algn="ctr">
              <a:buNone/>
              <a:defRPr sz="1350" b="1"/>
            </a:lvl4pPr>
            <a:lvl5pPr marL="1371600" indent="0" algn="ctr">
              <a:buNone/>
              <a:defRPr sz="1350" b="1"/>
            </a:lvl5pPr>
          </a:lstStyle>
          <a:p>
            <a:pPr lvl="0"/>
            <a:r>
              <a:rPr lang="en-US"/>
              <a:t>Edit Master text styles</a:t>
            </a:r>
          </a:p>
        </p:txBody>
      </p:sp>
    </p:spTree>
    <p:extLst>
      <p:ext uri="{BB962C8B-B14F-4D97-AF65-F5344CB8AC3E}">
        <p14:creationId xmlns:p14="http://schemas.microsoft.com/office/powerpoint/2010/main" val="3681106226"/>
      </p:ext>
    </p:extLst>
  </p:cSld>
  <p:clrMapOvr>
    <a:masterClrMapping/>
  </p:clrMapOvr>
  <p:transition spd="med"/>
  <p:extLst>
    <p:ext uri="{DCECCB84-F9BA-43D5-87BE-67443E8EF086}">
      <p15:sldGuideLst xmlns:p15="http://schemas.microsoft.com/office/powerpoint/2012/main">
        <p15:guide id="1" pos="2880">
          <p15:clr>
            <a:srgbClr val="FBAE40"/>
          </p15:clr>
        </p15:guide>
        <p15:guide id="2" orient="horz" pos="2160">
          <p15:clr>
            <a:srgbClr val="FBAE40"/>
          </p15:clr>
        </p15:guide>
        <p15:guide id="3" orient="horz" pos="816">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grpSp>
        <p:nvGrpSpPr>
          <p:cNvPr id="7" name="Group 6"/>
          <p:cNvGrpSpPr/>
          <p:nvPr/>
        </p:nvGrpSpPr>
        <p:grpSpPr>
          <a:xfrm>
            <a:off x="228600" y="1121571"/>
            <a:ext cx="8686800" cy="76200"/>
            <a:chOff x="228600" y="1173163"/>
            <a:chExt cx="8686800" cy="76200"/>
          </a:xfrm>
        </p:grpSpPr>
        <p:sp>
          <p:nvSpPr>
            <p:cNvPr id="8" name="Line 7"/>
            <p:cNvSpPr>
              <a:spLocks noChangeShapeType="1"/>
            </p:cNvSpPr>
            <p:nvPr/>
          </p:nvSpPr>
          <p:spPr bwMode="auto">
            <a:xfrm>
              <a:off x="228600" y="1173163"/>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050" dirty="0">
                <a:solidFill>
                  <a:prstClr val="black"/>
                </a:solidFill>
              </a:endParaRPr>
            </a:p>
          </p:txBody>
        </p:sp>
        <p:sp>
          <p:nvSpPr>
            <p:cNvPr id="9" name="Line 8"/>
            <p:cNvSpPr>
              <a:spLocks noChangeShapeType="1"/>
            </p:cNvSpPr>
            <p:nvPr/>
          </p:nvSpPr>
          <p:spPr bwMode="auto">
            <a:xfrm>
              <a:off x="228600" y="1249363"/>
              <a:ext cx="8686800" cy="0"/>
            </a:xfrm>
            <a:prstGeom prst="line">
              <a:avLst/>
            </a:prstGeom>
            <a:noFill/>
            <a:ln w="34925">
              <a:solidFill>
                <a:srgbClr val="B98200"/>
              </a:solidFill>
              <a:round/>
              <a:headEnd/>
              <a:tailEnd/>
            </a:ln>
            <a:effectLst/>
          </p:spPr>
          <p:txBody>
            <a:bodyPr/>
            <a:lstStyle/>
            <a:p>
              <a:pPr>
                <a:defRPr/>
              </a:pPr>
              <a:endParaRPr lang="en-US" sz="1050" dirty="0">
                <a:solidFill>
                  <a:prstClr val="black"/>
                </a:solidFill>
              </a:endParaRPr>
            </a:p>
          </p:txBody>
        </p:sp>
      </p:grpSp>
      <p:sp>
        <p:nvSpPr>
          <p:cNvPr id="10" name="Line 7"/>
          <p:cNvSpPr>
            <a:spLocks noChangeShapeType="1"/>
          </p:cNvSpPr>
          <p:nvPr/>
        </p:nvSpPr>
        <p:spPr bwMode="auto">
          <a:xfrm>
            <a:off x="228600" y="6625718"/>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050" dirty="0">
              <a:solidFill>
                <a:prstClr val="black"/>
              </a:solidFill>
            </a:endParaRPr>
          </a:p>
        </p:txBody>
      </p:sp>
      <p:sp>
        <p:nvSpPr>
          <p:cNvPr id="12" name="Slide Number Placeholder 2"/>
          <p:cNvSpPr>
            <a:spLocks noGrp="1"/>
          </p:cNvSpPr>
          <p:nvPr>
            <p:ph type="sldNum" sz="quarter" idx="12"/>
          </p:nvPr>
        </p:nvSpPr>
        <p:spPr>
          <a:xfrm>
            <a:off x="8381997" y="6617253"/>
            <a:ext cx="533400" cy="240748"/>
          </a:xfrm>
          <a:prstGeom prst="rect">
            <a:avLst/>
          </a:prstGeom>
        </p:spPr>
        <p:txBody>
          <a:bodyPr rIns="0"/>
          <a:lstStyle>
            <a:lvl1pPr algn="r">
              <a:defRPr sz="750"/>
            </a:lvl1pPr>
          </a:lstStyle>
          <a:p>
            <a:fld id="{404AB8AB-3EBC-43BA-8934-64629AF21890}" type="slidenum">
              <a:rPr lang="en-US" smtClean="0">
                <a:solidFill>
                  <a:prstClr val="black"/>
                </a:solidFill>
              </a:rPr>
              <a:pPr/>
              <a:t>‹#›</a:t>
            </a:fld>
            <a:endParaRPr lang="en-US" dirty="0">
              <a:solidFill>
                <a:prstClr val="black"/>
              </a:solidFill>
            </a:endParaRPr>
          </a:p>
        </p:txBody>
      </p:sp>
      <p:sp>
        <p:nvSpPr>
          <p:cNvPr id="13" name="Title 1"/>
          <p:cNvSpPr>
            <a:spLocks noGrp="1"/>
          </p:cNvSpPr>
          <p:nvPr>
            <p:ph type="title"/>
          </p:nvPr>
        </p:nvSpPr>
        <p:spPr>
          <a:xfrm>
            <a:off x="342900" y="3040380"/>
            <a:ext cx="8458200" cy="777240"/>
          </a:xfrm>
          <a:prstGeom prst="rect">
            <a:avLst/>
          </a:prstGeom>
        </p:spPr>
        <p:txBody>
          <a:bodyPr rIns="0" anchor="ctr"/>
          <a:lstStyle>
            <a:lvl1pPr algn="ctr">
              <a:defRPr sz="3000" b="1" i="0">
                <a:solidFill>
                  <a:srgbClr val="002060"/>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151466039"/>
      </p:ext>
    </p:extLst>
  </p:cSld>
  <p:clrMapOvr>
    <a:masterClrMapping/>
  </p:clrMapOvr>
  <p:transition spd="med"/>
  <p:extLst>
    <p:ext uri="{DCECCB84-F9BA-43D5-87BE-67443E8EF086}">
      <p15:sldGuideLst xmlns:p15="http://schemas.microsoft.com/office/powerpoint/2012/main">
        <p15:guide id="1" pos="2880">
          <p15:clr>
            <a:srgbClr val="FBAE40"/>
          </p15:clr>
        </p15:guide>
        <p15:guide id="2" orient="horz" pos="816">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descr="3D NPC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59" y="76200"/>
            <a:ext cx="2400300" cy="1543050"/>
          </a:xfrm>
          <a:prstGeom prst="rect">
            <a:avLst/>
          </a:prstGeom>
          <a:noFill/>
          <a:ln w="9525">
            <a:noFill/>
            <a:miter lim="800000"/>
            <a:headEnd/>
            <a:tailEnd/>
          </a:ln>
        </p:spPr>
      </p:pic>
      <p:sp>
        <p:nvSpPr>
          <p:cNvPr id="858114" name="Rectangle 2"/>
          <p:cNvSpPr>
            <a:spLocks noGrp="1" noChangeArrowheads="1"/>
          </p:cNvSpPr>
          <p:nvPr>
            <p:ph type="ctrTitle"/>
          </p:nvPr>
        </p:nvSpPr>
        <p:spPr>
          <a:xfrm>
            <a:off x="781050" y="1809750"/>
            <a:ext cx="7772400" cy="1470025"/>
          </a:xfrm>
        </p:spPr>
        <p:txBody>
          <a:bodyPr/>
          <a:lstStyle>
            <a:lvl1pPr>
              <a:defRPr>
                <a:solidFill>
                  <a:schemeClr val="accent2"/>
                </a:solidFill>
              </a:defRPr>
            </a:lvl1pPr>
          </a:lstStyle>
          <a:p>
            <a:r>
              <a:rPr lang="en-US"/>
              <a:t>Click to edit Master title style</a:t>
            </a:r>
          </a:p>
        </p:txBody>
      </p:sp>
      <p:sp>
        <p:nvSpPr>
          <p:cNvPr id="858115" name="Rectangle 3"/>
          <p:cNvSpPr>
            <a:spLocks noGrp="1" noChangeArrowheads="1"/>
          </p:cNvSpPr>
          <p:nvPr>
            <p:ph type="subTitle" idx="1"/>
          </p:nvPr>
        </p:nvSpPr>
        <p:spPr>
          <a:xfrm>
            <a:off x="381000" y="4067175"/>
            <a:ext cx="5867400" cy="1752600"/>
          </a:xfrm>
        </p:spPr>
        <p:txBody>
          <a:bodyPr/>
          <a:lstStyle>
            <a:lvl1pPr marL="0" indent="0" algn="ctr">
              <a:buFontTx/>
              <a:buNone/>
              <a:defRPr>
                <a:solidFill>
                  <a:schemeClr val="accent2"/>
                </a:solidFill>
              </a:defRPr>
            </a:lvl1pPr>
          </a:lstStyle>
          <a:p>
            <a:r>
              <a:rPr lang="en-US"/>
              <a:t>Click to edit Master subtitle style</a:t>
            </a:r>
          </a:p>
        </p:txBody>
      </p:sp>
      <p:sp>
        <p:nvSpPr>
          <p:cNvPr id="6" name="Slide Number Placeholder 4"/>
          <p:cNvSpPr>
            <a:spLocks noGrp="1"/>
          </p:cNvSpPr>
          <p:nvPr>
            <p:ph type="sldNum" sz="quarter" idx="4"/>
          </p:nvPr>
        </p:nvSpPr>
        <p:spPr>
          <a:xfrm>
            <a:off x="7086600" y="648325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541300416"/>
      </p:ext>
    </p:extLst>
  </p:cSld>
  <p:clrMapOvr>
    <a:masterClrMapping/>
  </p:clrMapOvr>
  <p:transition spd="med"/>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1878547335"/>
      </p:ext>
    </p:extLst>
  </p:cSld>
  <p:clrMapOvr>
    <a:overrideClrMapping bg1="lt1" tx1="dk1" bg2="lt2" tx2="dk2" accent1="accent1" accent2="accent2" accent3="accent3" accent4="accent4" accent5="accent5" accent6="accent6" hlink="hlink" folHlink="folHlink"/>
  </p:clrMapOvr>
  <p:transition spd="med"/>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5"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7" name="Slide Number Placeholder 4"/>
          <p:cNvSpPr>
            <a:spLocks noGrp="1"/>
          </p:cNvSpPr>
          <p:nvPr>
            <p:ph type="sldNum" sz="quarter" idx="4"/>
          </p:nvPr>
        </p:nvSpPr>
        <p:spPr>
          <a:xfrm>
            <a:off x="7086600" y="649351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235024924"/>
      </p:ext>
    </p:extLst>
  </p:cSld>
  <p:clrMapOvr>
    <a:masterClrMapping/>
  </p:clrMapOvr>
  <p:transition spd="med"/>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4338" y="13716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05338" y="13716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7"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8" name="Slide Number Placeholder 4"/>
          <p:cNvSpPr>
            <a:spLocks noGrp="1"/>
          </p:cNvSpPr>
          <p:nvPr>
            <p:ph type="sldNum" sz="quarter" idx="4"/>
          </p:nvPr>
        </p:nvSpPr>
        <p:spPr>
          <a:xfrm>
            <a:off x="7086600" y="65087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1542732374"/>
      </p:ext>
    </p:extLst>
  </p:cSld>
  <p:clrMapOvr>
    <a:masterClrMapping/>
  </p:clrMapOvr>
  <p:transition spd="med"/>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9"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10" name="Slide Number Placeholder 4"/>
          <p:cNvSpPr>
            <a:spLocks noGrp="1"/>
          </p:cNvSpPr>
          <p:nvPr>
            <p:ph type="sldNum" sz="quarter" idx="10"/>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4293107188"/>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2" name="Picture 11" descr="3D NPC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6200"/>
            <a:ext cx="1981200" cy="1273175"/>
          </a:xfrm>
          <a:prstGeom prst="rect">
            <a:avLst/>
          </a:prstGeom>
          <a:noFill/>
          <a:ln w="9525">
            <a:noFill/>
            <a:miter lim="800000"/>
            <a:headEnd/>
            <a:tailEnd/>
          </a:ln>
        </p:spPr>
      </p:pic>
      <p:sp>
        <p:nvSpPr>
          <p:cNvPr id="5" name="Slide Number Placeholder 4"/>
          <p:cNvSpPr>
            <a:spLocks noGrp="1"/>
          </p:cNvSpPr>
          <p:nvPr>
            <p:ph type="sldNum" sz="quarter" idx="4"/>
          </p:nvPr>
        </p:nvSpPr>
        <p:spPr>
          <a:xfrm>
            <a:off x="7086600" y="6466194"/>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270762976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5"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6" name="Slide Number Placeholder 4"/>
          <p:cNvSpPr>
            <a:spLocks noGrp="1"/>
          </p:cNvSpPr>
          <p:nvPr>
            <p:ph type="sldNum" sz="quarter" idx="4"/>
          </p:nvPr>
        </p:nvSpPr>
        <p:spPr>
          <a:xfrm>
            <a:off x="7086600" y="6500676"/>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605380551"/>
      </p:ext>
    </p:extLst>
  </p:cSld>
  <p:clrMapOvr>
    <a:masterClrMapping/>
  </p:clrMapOvr>
  <p:transition spd="med"/>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4"/>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758181527"/>
      </p:ext>
    </p:extLst>
  </p:cSld>
  <p:clrMapOvr>
    <a:masterClrMapping/>
  </p:clrMapOvr>
  <p:transition spd="med"/>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7"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8" name="Slide Number Placeholder 4"/>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1441201505"/>
      </p:ext>
    </p:extLst>
  </p:cSld>
  <p:clrMapOvr>
    <a:masterClrMapping/>
  </p:clrMapOvr>
  <p:transition spd="med"/>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7"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8" name="Slide Number Placeholder 4"/>
          <p:cNvSpPr>
            <a:spLocks noGrp="1"/>
          </p:cNvSpPr>
          <p:nvPr>
            <p:ph type="sldNum" sz="quarter" idx="4"/>
          </p:nvPr>
        </p:nvSpPr>
        <p:spPr>
          <a:xfrm>
            <a:off x="7086600" y="651029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4103163015"/>
      </p:ext>
    </p:extLst>
  </p:cSld>
  <p:clrMapOvr>
    <a:masterClrMapping/>
  </p:clrMapOvr>
  <p:transition spd="med"/>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7" name="Slide Number Placeholder 4"/>
          <p:cNvSpPr>
            <a:spLocks noGrp="1"/>
          </p:cNvSpPr>
          <p:nvPr>
            <p:ph type="sldNum" sz="quarter" idx="4"/>
          </p:nvPr>
        </p:nvSpPr>
        <p:spPr>
          <a:xfrm>
            <a:off x="7086600" y="650004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2925314274"/>
      </p:ext>
    </p:extLst>
  </p:cSld>
  <p:clrMapOvr>
    <a:masterClrMapping/>
  </p:clrMapOvr>
  <p:transition spd="med"/>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8600" y="328613"/>
            <a:ext cx="2065338" cy="61483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328613"/>
            <a:ext cx="6045200" cy="61483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7" name="Slide Number Placeholder 4"/>
          <p:cNvSpPr>
            <a:spLocks noGrp="1"/>
          </p:cNvSpPr>
          <p:nvPr>
            <p:ph type="sldNum" sz="quarter" idx="4"/>
          </p:nvPr>
        </p:nvSpPr>
        <p:spPr>
          <a:xfrm>
            <a:off x="7086600" y="646674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2981349790"/>
      </p:ext>
    </p:extLst>
  </p:cSld>
  <p:clrMapOvr>
    <a:masterClrMapping/>
  </p:clrMapOvr>
  <p:transition spd="med"/>
</p:sldLayout>
</file>

<file path=ppt/slideLayouts/slideLayout13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328613"/>
            <a:ext cx="8229600" cy="838200"/>
          </a:xfrm>
        </p:spPr>
        <p:txBody>
          <a:bodyPr/>
          <a:lstStyle>
            <a:lvl1pPr>
              <a:defRPr sz="3200"/>
            </a:lvl1pPr>
          </a:lstStyle>
          <a:p>
            <a:r>
              <a:rPr lang="en-US"/>
              <a:t>Click to edit Master title style</a:t>
            </a:r>
          </a:p>
        </p:txBody>
      </p:sp>
      <p:sp>
        <p:nvSpPr>
          <p:cNvPr id="3" name="Content Placeholder 2"/>
          <p:cNvSpPr>
            <a:spLocks noGrp="1"/>
          </p:cNvSpPr>
          <p:nvPr>
            <p:ph sz="half" idx="1"/>
          </p:nvPr>
        </p:nvSpPr>
        <p:spPr>
          <a:xfrm>
            <a:off x="414338" y="1371600"/>
            <a:ext cx="4038600" cy="5105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5338" y="1371600"/>
            <a:ext cx="4038600" cy="5105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7"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8" name="Slide Number Placeholder 4"/>
          <p:cNvSpPr>
            <a:spLocks noGrp="1"/>
          </p:cNvSpPr>
          <p:nvPr>
            <p:ph type="sldNum" sz="quarter" idx="4"/>
          </p:nvPr>
        </p:nvSpPr>
        <p:spPr>
          <a:xfrm>
            <a:off x="7086600" y="647700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1123871258"/>
      </p:ext>
    </p:extLst>
  </p:cSld>
  <p:clrMapOvr>
    <a:masterClrMapping/>
  </p:clrMapOvr>
  <p:transition spd="med"/>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2" name="Picture 11" descr="3D NPC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76200"/>
            <a:ext cx="1981200" cy="1273175"/>
          </a:xfrm>
          <a:prstGeom prst="rect">
            <a:avLst/>
          </a:prstGeom>
          <a:noFill/>
          <a:ln w="9525">
            <a:noFill/>
            <a:miter lim="800000"/>
            <a:headEnd/>
            <a:tailEnd/>
          </a:ln>
        </p:spPr>
      </p:pic>
      <p:sp>
        <p:nvSpPr>
          <p:cNvPr id="5" name="Slide Number Placeholder 4"/>
          <p:cNvSpPr>
            <a:spLocks noGrp="1"/>
          </p:cNvSpPr>
          <p:nvPr>
            <p:ph type="sldNum" sz="quarter" idx="4"/>
          </p:nvPr>
        </p:nvSpPr>
        <p:spPr>
          <a:xfrm>
            <a:off x="7086600" y="6466194"/>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83215448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a:xfrm>
            <a:off x="7239000" y="6400800"/>
            <a:ext cx="1905000" cy="457200"/>
          </a:xfrm>
          <a:prstGeom prst="rect">
            <a:avLst/>
          </a:prstGeom>
          <a:ln/>
        </p:spPr>
        <p:txBody>
          <a:bodyPr anchor="b" anchorCtr="0"/>
          <a:lstStyle>
            <a:lvl1pPr>
              <a:defRPr sz="1000">
                <a:latin typeface="+mn-lt"/>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94C45613-2A52-470C-BDB5-6DA2B1B03BB7}" type="slidenum">
              <a:rPr kumimoji="0" lang="en-US" sz="1000" b="1" i="1" u="none" strike="noStrike" kern="1200" cap="none" spc="0" normalizeH="0" baseline="0" noProof="0" smtClean="0">
                <a:ln>
                  <a:noFill/>
                </a:ln>
                <a:solidFill>
                  <a:srgbClr val="333399"/>
                </a:solidFill>
                <a:effectLst/>
                <a:uLnTx/>
                <a:uFillTx/>
                <a:latin typeface="Arial"/>
                <a:ea typeface="+mn-ea"/>
                <a:cs typeface="Arial" charset="0"/>
              </a:rPr>
              <a:pPr marL="0" marR="0" lvl="0" indent="0" algn="ctr" defTabSz="914400" rtl="0" eaLnBrk="0" fontAlgn="base" latinLnBrk="0" hangingPunct="0">
                <a:lnSpc>
                  <a:spcPct val="100000"/>
                </a:lnSpc>
                <a:spcBef>
                  <a:spcPct val="0"/>
                </a:spcBef>
                <a:spcAft>
                  <a:spcPct val="0"/>
                </a:spcAft>
                <a:buClrTx/>
                <a:buSzTx/>
                <a:buFontTx/>
                <a:buNone/>
                <a:tabLst/>
                <a:defRPr/>
              </a:pPr>
              <a:t>‹#›</a:t>
            </a:fld>
            <a:endParaRPr kumimoji="0" lang="en-US" sz="1000" b="1" i="1" u="none" strike="noStrike" kern="1200" cap="none" spc="0" normalizeH="0" baseline="0" noProof="0" dirty="0">
              <a:ln>
                <a:noFill/>
              </a:ln>
              <a:solidFill>
                <a:srgbClr val="333399"/>
              </a:solidFill>
              <a:effectLst/>
              <a:uLnTx/>
              <a:uFillTx/>
              <a:latin typeface="Arial"/>
              <a:ea typeface="+mn-ea"/>
              <a:cs typeface="Arial" charset="0"/>
            </a:endParaRPr>
          </a:p>
        </p:txBody>
      </p:sp>
    </p:spTree>
    <p:extLst>
      <p:ext uri="{BB962C8B-B14F-4D97-AF65-F5344CB8AC3E}">
        <p14:creationId xmlns:p14="http://schemas.microsoft.com/office/powerpoint/2010/main" val="13855251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descr="3D NPC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24468"/>
            <a:ext cx="2400300" cy="1543050"/>
          </a:xfrm>
          <a:prstGeom prst="rect">
            <a:avLst/>
          </a:prstGeom>
          <a:noFill/>
          <a:ln w="9525">
            <a:noFill/>
            <a:miter lim="800000"/>
            <a:headEnd/>
            <a:tailEnd/>
          </a:ln>
        </p:spPr>
      </p:pic>
      <p:sp>
        <p:nvSpPr>
          <p:cNvPr id="858114" name="Rectangle 2"/>
          <p:cNvSpPr>
            <a:spLocks noGrp="1" noChangeArrowheads="1"/>
          </p:cNvSpPr>
          <p:nvPr>
            <p:ph type="ctrTitle"/>
          </p:nvPr>
        </p:nvSpPr>
        <p:spPr>
          <a:xfrm>
            <a:off x="781050" y="1809750"/>
            <a:ext cx="7772400" cy="1470025"/>
          </a:xfrm>
        </p:spPr>
        <p:txBody>
          <a:bodyPr/>
          <a:lstStyle>
            <a:lvl1pPr>
              <a:defRPr>
                <a:solidFill>
                  <a:schemeClr val="accent2"/>
                </a:solidFill>
              </a:defRPr>
            </a:lvl1pPr>
          </a:lstStyle>
          <a:p>
            <a:r>
              <a:rPr lang="en-US"/>
              <a:t>Click to edit Master title style</a:t>
            </a:r>
          </a:p>
        </p:txBody>
      </p:sp>
      <p:sp>
        <p:nvSpPr>
          <p:cNvPr id="858115" name="Rectangle 3"/>
          <p:cNvSpPr>
            <a:spLocks noGrp="1" noChangeArrowheads="1"/>
          </p:cNvSpPr>
          <p:nvPr>
            <p:ph type="subTitle" idx="1"/>
          </p:nvPr>
        </p:nvSpPr>
        <p:spPr>
          <a:xfrm>
            <a:off x="381000" y="4067175"/>
            <a:ext cx="5867400" cy="1752600"/>
          </a:xfrm>
        </p:spPr>
        <p:txBody>
          <a:bodyPr/>
          <a:lstStyle>
            <a:lvl1pPr marL="0" indent="0" algn="ctr">
              <a:buFontTx/>
              <a:buNone/>
              <a:defRPr>
                <a:solidFill>
                  <a:schemeClr val="accent2"/>
                </a:solidFill>
              </a:defRPr>
            </a:lvl1pPr>
          </a:lstStyle>
          <a:p>
            <a:r>
              <a:rPr lang="en-US"/>
              <a:t>Click to edit Master subtitle style</a:t>
            </a:r>
          </a:p>
        </p:txBody>
      </p:sp>
      <p:sp>
        <p:nvSpPr>
          <p:cNvPr id="6" name="Slide Number Placeholder 4"/>
          <p:cNvSpPr>
            <a:spLocks noGrp="1"/>
          </p:cNvSpPr>
          <p:nvPr>
            <p:ph type="sldNum" sz="quarter" idx="4"/>
          </p:nvPr>
        </p:nvSpPr>
        <p:spPr>
          <a:xfrm>
            <a:off x="7086600" y="648325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569957742"/>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95325" y="171450"/>
            <a:ext cx="7753350" cy="1123950"/>
          </a:xfrm>
        </p:spPr>
        <p:txBody>
          <a:bodyPr/>
          <a:lstStyle/>
          <a:p>
            <a:r>
              <a:rPr lang="en-US" dirty="0"/>
              <a:t>Click to edit Master title style</a:t>
            </a:r>
          </a:p>
        </p:txBody>
      </p:sp>
      <p:sp>
        <p:nvSpPr>
          <p:cNvPr id="4" name="Content Placeholder 3"/>
          <p:cNvSpPr>
            <a:spLocks noGrp="1"/>
          </p:cNvSpPr>
          <p:nvPr>
            <p:ph sz="quarter" idx="10"/>
          </p:nvPr>
        </p:nvSpPr>
        <p:spPr>
          <a:xfrm>
            <a:off x="1828800" y="1066800"/>
            <a:ext cx="914400" cy="914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36210753"/>
      </p:ext>
    </p:extLst>
  </p:cSld>
  <p:clrMapOvr>
    <a:overrideClrMapping bg1="dk1" tx1="lt1" bg2="dk2" tx2="lt2" accent1="accent1" accent2="accent2" accent3="accent3" accent4="accent4" accent5="accent5" accent6="accent6" hlink="hlink" folHlink="folHlink"/>
  </p:clrMapOvr>
  <p:transition spd="med"/>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460154212"/>
      </p:ext>
    </p:extLst>
  </p:cSld>
  <p:clrMapOvr>
    <a:masterClrMapping/>
  </p:clrMapOvr>
  <p:transition spd="med"/>
</p:sldLayout>
</file>

<file path=ppt/slideLayouts/slideLayout1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7" name="Slide Number Placeholder 4"/>
          <p:cNvSpPr>
            <a:spLocks noGrp="1"/>
          </p:cNvSpPr>
          <p:nvPr>
            <p:ph type="sldNum" sz="quarter" idx="4"/>
          </p:nvPr>
        </p:nvSpPr>
        <p:spPr>
          <a:xfrm>
            <a:off x="7086600" y="649351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1269962034"/>
      </p:ext>
    </p:extLst>
  </p:cSld>
  <p:clrMapOvr>
    <a:masterClrMapping/>
  </p:clrMapOvr>
  <p:transition spd="med"/>
</p:sldLayout>
</file>

<file path=ppt/slideLayouts/slideLayout1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4338" y="13716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05338" y="13716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7"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8" name="Slide Number Placeholder 4"/>
          <p:cNvSpPr>
            <a:spLocks noGrp="1"/>
          </p:cNvSpPr>
          <p:nvPr>
            <p:ph type="sldNum" sz="quarter" idx="4"/>
          </p:nvPr>
        </p:nvSpPr>
        <p:spPr>
          <a:xfrm>
            <a:off x="7086600" y="65087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1105838766"/>
      </p:ext>
    </p:extLst>
  </p:cSld>
  <p:clrMapOvr>
    <a:masterClrMapping/>
  </p:clrMapOvr>
  <p:transition spd="med"/>
</p:sldLayout>
</file>

<file path=ppt/slideLayouts/slideLayout1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9"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10" name="Slide Number Placeholder 4"/>
          <p:cNvSpPr>
            <a:spLocks noGrp="1"/>
          </p:cNvSpPr>
          <p:nvPr>
            <p:ph type="sldNum" sz="quarter" idx="10"/>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387241158"/>
      </p:ext>
    </p:extLst>
  </p:cSld>
  <p:clrMapOvr>
    <a:masterClrMapping/>
  </p:clrMapOvr>
  <p:transition spd="med"/>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5"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6" name="Slide Number Placeholder 4"/>
          <p:cNvSpPr>
            <a:spLocks noGrp="1"/>
          </p:cNvSpPr>
          <p:nvPr>
            <p:ph type="sldNum" sz="quarter" idx="4"/>
          </p:nvPr>
        </p:nvSpPr>
        <p:spPr>
          <a:xfrm>
            <a:off x="7086600" y="6500676"/>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4131506964"/>
      </p:ext>
    </p:extLst>
  </p:cSld>
  <p:clrMapOvr>
    <a:masterClrMapping/>
  </p:clrMapOvr>
  <p:transition spd="med"/>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4"/>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2269358608"/>
      </p:ext>
    </p:extLst>
  </p:cSld>
  <p:clrMapOvr>
    <a:masterClrMapping/>
  </p:clrMapOvr>
  <p:transition spd="med"/>
</p:sldLayout>
</file>

<file path=ppt/slideLayouts/slideLayout1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7"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8" name="Slide Number Placeholder 4"/>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3283570504"/>
      </p:ext>
    </p:extLst>
  </p:cSld>
  <p:clrMapOvr>
    <a:masterClrMapping/>
  </p:clrMapOvr>
  <p:transition spd="med"/>
</p:sldLayout>
</file>

<file path=ppt/slideLayouts/slideLayout1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7"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8" name="Slide Number Placeholder 4"/>
          <p:cNvSpPr>
            <a:spLocks noGrp="1"/>
          </p:cNvSpPr>
          <p:nvPr>
            <p:ph type="sldNum" sz="quarter" idx="4"/>
          </p:nvPr>
        </p:nvSpPr>
        <p:spPr>
          <a:xfrm>
            <a:off x="7086600" y="651029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2513859304"/>
      </p:ext>
    </p:extLst>
  </p:cSld>
  <p:clrMapOvr>
    <a:masterClrMapping/>
  </p:clrMapOvr>
  <p:transition spd="med"/>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7" name="Slide Number Placeholder 4"/>
          <p:cNvSpPr>
            <a:spLocks noGrp="1"/>
          </p:cNvSpPr>
          <p:nvPr>
            <p:ph type="sldNum" sz="quarter" idx="4"/>
          </p:nvPr>
        </p:nvSpPr>
        <p:spPr>
          <a:xfrm>
            <a:off x="7086600" y="650004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3805950027"/>
      </p:ext>
    </p:extLst>
  </p:cSld>
  <p:clrMapOvr>
    <a:masterClrMapping/>
  </p:clrMapOvr>
  <p:transition spd="med"/>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8600" y="328613"/>
            <a:ext cx="2065338" cy="61483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328613"/>
            <a:ext cx="6045200" cy="61483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7" name="Slide Number Placeholder 4"/>
          <p:cNvSpPr>
            <a:spLocks noGrp="1"/>
          </p:cNvSpPr>
          <p:nvPr>
            <p:ph type="sldNum" sz="quarter" idx="4"/>
          </p:nvPr>
        </p:nvSpPr>
        <p:spPr>
          <a:xfrm>
            <a:off x="7086600" y="646674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2145475388"/>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descr="3D NPC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963" y="34255"/>
            <a:ext cx="2400300" cy="1543050"/>
          </a:xfrm>
          <a:prstGeom prst="rect">
            <a:avLst/>
          </a:prstGeom>
          <a:noFill/>
          <a:ln w="9525">
            <a:noFill/>
            <a:miter lim="800000"/>
            <a:headEnd/>
            <a:tailEnd/>
          </a:ln>
        </p:spPr>
      </p:pic>
      <p:sp>
        <p:nvSpPr>
          <p:cNvPr id="858114" name="Rectangle 2"/>
          <p:cNvSpPr>
            <a:spLocks noGrp="1" noChangeArrowheads="1"/>
          </p:cNvSpPr>
          <p:nvPr>
            <p:ph type="ctrTitle"/>
          </p:nvPr>
        </p:nvSpPr>
        <p:spPr>
          <a:xfrm>
            <a:off x="781050" y="1809750"/>
            <a:ext cx="7772400" cy="1470025"/>
          </a:xfrm>
        </p:spPr>
        <p:txBody>
          <a:bodyPr/>
          <a:lstStyle>
            <a:lvl1pPr>
              <a:defRPr>
                <a:solidFill>
                  <a:schemeClr val="accent2"/>
                </a:solidFill>
              </a:defRPr>
            </a:lvl1pPr>
          </a:lstStyle>
          <a:p>
            <a:r>
              <a:rPr lang="en-US"/>
              <a:t>Click to edit Master title style</a:t>
            </a:r>
          </a:p>
        </p:txBody>
      </p:sp>
      <p:sp>
        <p:nvSpPr>
          <p:cNvPr id="858115" name="Rectangle 3"/>
          <p:cNvSpPr>
            <a:spLocks noGrp="1" noChangeArrowheads="1"/>
          </p:cNvSpPr>
          <p:nvPr>
            <p:ph type="subTitle" idx="1"/>
          </p:nvPr>
        </p:nvSpPr>
        <p:spPr>
          <a:xfrm>
            <a:off x="381000" y="4067175"/>
            <a:ext cx="5867400" cy="1752600"/>
          </a:xfrm>
        </p:spPr>
        <p:txBody>
          <a:bodyPr/>
          <a:lstStyle>
            <a:lvl1pPr marL="0" indent="0" algn="ctr">
              <a:buFontTx/>
              <a:buNone/>
              <a:defRPr>
                <a:solidFill>
                  <a:schemeClr val="accent2"/>
                </a:solidFill>
              </a:defRPr>
            </a:lvl1pPr>
          </a:lstStyle>
          <a:p>
            <a:r>
              <a:rPr lang="en-US"/>
              <a:t>Click to edit Master subtitle style</a:t>
            </a:r>
          </a:p>
        </p:txBody>
      </p:sp>
      <p:sp>
        <p:nvSpPr>
          <p:cNvPr id="6" name="Slide Number Placeholder 4"/>
          <p:cNvSpPr>
            <a:spLocks noGrp="1"/>
          </p:cNvSpPr>
          <p:nvPr>
            <p:ph type="sldNum" sz="quarter" idx="4"/>
          </p:nvPr>
        </p:nvSpPr>
        <p:spPr>
          <a:xfrm>
            <a:off x="7086600" y="648325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3701871206"/>
      </p:ext>
    </p:extLst>
  </p:cSld>
  <p:clrMapOvr>
    <a:masterClrMapping/>
  </p:clrMapOvr>
  <p:transition spd="med"/>
</p:sldLayout>
</file>

<file path=ppt/slideLayouts/slideLayout150.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328613"/>
            <a:ext cx="8229600" cy="838200"/>
          </a:xfrm>
        </p:spPr>
        <p:txBody>
          <a:bodyPr/>
          <a:lstStyle>
            <a:lvl1pPr>
              <a:defRPr sz="3200"/>
            </a:lvl1pPr>
          </a:lstStyle>
          <a:p>
            <a:r>
              <a:rPr lang="en-US"/>
              <a:t>Click to edit Master title style</a:t>
            </a:r>
          </a:p>
        </p:txBody>
      </p:sp>
      <p:sp>
        <p:nvSpPr>
          <p:cNvPr id="3" name="Content Placeholder 2"/>
          <p:cNvSpPr>
            <a:spLocks noGrp="1"/>
          </p:cNvSpPr>
          <p:nvPr>
            <p:ph sz="half" idx="1"/>
          </p:nvPr>
        </p:nvSpPr>
        <p:spPr>
          <a:xfrm>
            <a:off x="414338" y="1371600"/>
            <a:ext cx="40386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5338" y="1371600"/>
            <a:ext cx="40386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7"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8" name="Slide Number Placeholder 4"/>
          <p:cNvSpPr>
            <a:spLocks noGrp="1"/>
          </p:cNvSpPr>
          <p:nvPr>
            <p:ph type="sldNum" sz="quarter" idx="4"/>
          </p:nvPr>
        </p:nvSpPr>
        <p:spPr>
          <a:xfrm>
            <a:off x="7086600" y="647700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209451115"/>
      </p:ext>
    </p:extLst>
  </p:cSld>
  <p:clrMapOvr>
    <a:masterClrMapping/>
  </p:clrMapOvr>
  <p:transition spd="med"/>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cSld name="1_Title Slide">
    <p:bg>
      <p:bgPr>
        <a:solidFill>
          <a:schemeClr val="bg1"/>
        </a:solidFill>
        <a:effectLst/>
      </p:bgPr>
    </p:bg>
    <p:spTree>
      <p:nvGrpSpPr>
        <p:cNvPr id="1" name=""/>
        <p:cNvGrpSpPr/>
        <p:nvPr/>
      </p:nvGrpSpPr>
      <p:grpSpPr>
        <a:xfrm>
          <a:off x="0" y="0"/>
          <a:ext cx="0" cy="0"/>
          <a:chOff x="0" y="0"/>
          <a:chExt cx="0" cy="0"/>
        </a:xfrm>
      </p:grpSpPr>
      <p:pic>
        <p:nvPicPr>
          <p:cNvPr id="2" name="Picture 11" descr="3D NPC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400" y="4916"/>
            <a:ext cx="1981200" cy="1273175"/>
          </a:xfrm>
          <a:prstGeom prst="rect">
            <a:avLst/>
          </a:prstGeom>
          <a:noFill/>
          <a:ln w="9525">
            <a:noFill/>
            <a:miter lim="800000"/>
            <a:headEnd/>
            <a:tailEnd/>
          </a:ln>
        </p:spPr>
      </p:pic>
      <p:sp>
        <p:nvSpPr>
          <p:cNvPr id="5" name="Slide Number Placeholder 4"/>
          <p:cNvSpPr>
            <a:spLocks noGrp="1"/>
          </p:cNvSpPr>
          <p:nvPr>
            <p:ph type="sldNum" sz="quarter" idx="4"/>
          </p:nvPr>
        </p:nvSpPr>
        <p:spPr>
          <a:xfrm>
            <a:off x="7086600" y="6466194"/>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64034389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a:xfrm>
            <a:off x="7239000" y="6400800"/>
            <a:ext cx="1905000" cy="457200"/>
          </a:xfrm>
          <a:prstGeom prst="rect">
            <a:avLst/>
          </a:prstGeom>
          <a:ln/>
        </p:spPr>
        <p:txBody>
          <a:bodyPr anchor="b" anchorCtr="0"/>
          <a:lstStyle>
            <a:lvl1pPr>
              <a:defRPr sz="1000">
                <a:latin typeface="+mn-lt"/>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94C45613-2A52-470C-BDB5-6DA2B1B03BB7}" type="slidenum">
              <a:rPr kumimoji="0" lang="en-US" sz="1000" b="1" i="1" u="none" strike="noStrike" kern="1200" cap="none" spc="0" normalizeH="0" baseline="0" noProof="0" smtClean="0">
                <a:ln>
                  <a:noFill/>
                </a:ln>
                <a:solidFill>
                  <a:srgbClr val="333399"/>
                </a:solidFill>
                <a:effectLst/>
                <a:uLnTx/>
                <a:uFillTx/>
                <a:latin typeface="Arial"/>
                <a:ea typeface="+mn-ea"/>
                <a:cs typeface="Arial" charset="0"/>
              </a:rPr>
              <a:pPr marL="0" marR="0" lvl="0" indent="0" algn="ctr" defTabSz="914400" rtl="0" eaLnBrk="0" fontAlgn="base" latinLnBrk="0" hangingPunct="0">
                <a:lnSpc>
                  <a:spcPct val="100000"/>
                </a:lnSpc>
                <a:spcBef>
                  <a:spcPct val="0"/>
                </a:spcBef>
                <a:spcAft>
                  <a:spcPct val="0"/>
                </a:spcAft>
                <a:buClrTx/>
                <a:buSzTx/>
                <a:buFontTx/>
                <a:buNone/>
                <a:tabLst/>
                <a:defRPr/>
              </a:pPr>
              <a:t>‹#›</a:t>
            </a:fld>
            <a:endParaRPr kumimoji="0" lang="en-US" sz="1000" b="1" i="1" u="none" strike="noStrike" kern="1200" cap="none" spc="0" normalizeH="0" baseline="0" noProof="0" dirty="0">
              <a:ln>
                <a:noFill/>
              </a:ln>
              <a:solidFill>
                <a:srgbClr val="333399"/>
              </a:solidFill>
              <a:effectLst/>
              <a:uLnTx/>
              <a:uFillTx/>
              <a:latin typeface="Arial"/>
              <a:ea typeface="+mn-ea"/>
              <a:cs typeface="Arial" charset="0"/>
            </a:endParaRPr>
          </a:p>
        </p:txBody>
      </p:sp>
    </p:spTree>
    <p:extLst>
      <p:ext uri="{BB962C8B-B14F-4D97-AF65-F5344CB8AC3E}">
        <p14:creationId xmlns:p14="http://schemas.microsoft.com/office/powerpoint/2010/main" val="13238985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7" name="Slide Number Placeholder 4"/>
          <p:cNvSpPr>
            <a:spLocks noGrp="1"/>
          </p:cNvSpPr>
          <p:nvPr>
            <p:ph type="sldNum" sz="quarter" idx="4"/>
          </p:nvPr>
        </p:nvSpPr>
        <p:spPr>
          <a:xfrm>
            <a:off x="7086600" y="647700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1459964725"/>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5"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7" name="Slide Number Placeholder 4"/>
          <p:cNvSpPr>
            <a:spLocks noGrp="1"/>
          </p:cNvSpPr>
          <p:nvPr>
            <p:ph type="sldNum" sz="quarter" idx="4"/>
          </p:nvPr>
        </p:nvSpPr>
        <p:spPr>
          <a:xfrm>
            <a:off x="7086600" y="649351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1865432672"/>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4338" y="13716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05338" y="13716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7"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8" name="Slide Number Placeholder 4"/>
          <p:cNvSpPr>
            <a:spLocks noGrp="1"/>
          </p:cNvSpPr>
          <p:nvPr>
            <p:ph type="sldNum" sz="quarter" idx="4"/>
          </p:nvPr>
        </p:nvSpPr>
        <p:spPr>
          <a:xfrm>
            <a:off x="7086600" y="65087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1114394120"/>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9"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10" name="Slide Number Placeholder 4"/>
          <p:cNvSpPr>
            <a:spLocks noGrp="1"/>
          </p:cNvSpPr>
          <p:nvPr>
            <p:ph type="sldNum" sz="quarter" idx="10"/>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278438596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302420"/>
            <a:ext cx="7467600" cy="661987"/>
          </a:xfrm>
        </p:spPr>
        <p:txBody>
          <a:bodyPr/>
          <a:lstStyle>
            <a:lvl1pPr>
              <a:defRPr sz="3600">
                <a:solidFill>
                  <a:srgbClr val="000099"/>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000099"/>
                </a:solidFill>
              </a:defRPr>
            </a:lvl1pPr>
            <a:lvl2pPr>
              <a:defRPr>
                <a:solidFill>
                  <a:srgbClr val="000099"/>
                </a:solidFill>
              </a:defRPr>
            </a:lvl2pPr>
            <a:lvl3pPr>
              <a:defRPr>
                <a:solidFill>
                  <a:srgbClr val="000099"/>
                </a:solidFill>
              </a:defRPr>
            </a:lvl3pPr>
            <a:lvl4pPr>
              <a:defRPr>
                <a:solidFill>
                  <a:srgbClr val="000099"/>
                </a:solidFill>
              </a:defRPr>
            </a:lvl4pPr>
            <a:lvl5pPr>
              <a:defRPr>
                <a:solidFill>
                  <a:srgbClr val="00009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Line 28"/>
          <p:cNvSpPr>
            <a:spLocks noChangeShapeType="1"/>
          </p:cNvSpPr>
          <p:nvPr/>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4" name="Slide Number Placeholder 3"/>
          <p:cNvSpPr>
            <a:spLocks noGrp="1"/>
          </p:cNvSpPr>
          <p:nvPr>
            <p:ph type="sldNum" sz="quarter" idx="10"/>
          </p:nvPr>
        </p:nvSpPr>
        <p:spPr/>
        <p:txBody>
          <a:bodyPr/>
          <a:lstStyle/>
          <a:p>
            <a:fld id="{FE3A2EB4-8136-4169-92D6-679123DA2510}" type="slidenum">
              <a:rPr lang="en-US" smtClean="0"/>
              <a:t>‹#›</a:t>
            </a:fld>
            <a:endParaRPr lang="en-US" dirty="0"/>
          </a:p>
        </p:txBody>
      </p:sp>
    </p:spTree>
    <p:extLst>
      <p:ext uri="{BB962C8B-B14F-4D97-AF65-F5344CB8AC3E}">
        <p14:creationId xmlns:p14="http://schemas.microsoft.com/office/powerpoint/2010/main" val="3609282750"/>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5"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6" name="Slide Number Placeholder 4"/>
          <p:cNvSpPr>
            <a:spLocks noGrp="1"/>
          </p:cNvSpPr>
          <p:nvPr>
            <p:ph type="sldNum" sz="quarter" idx="4"/>
          </p:nvPr>
        </p:nvSpPr>
        <p:spPr>
          <a:xfrm>
            <a:off x="7086600" y="6500676"/>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1218607669"/>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4"/>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2772988200"/>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7"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8" name="Slide Number Placeholder 4"/>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1406424985"/>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7"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8" name="Slide Number Placeholder 4"/>
          <p:cNvSpPr>
            <a:spLocks noGrp="1"/>
          </p:cNvSpPr>
          <p:nvPr>
            <p:ph type="sldNum" sz="quarter" idx="4"/>
          </p:nvPr>
        </p:nvSpPr>
        <p:spPr>
          <a:xfrm>
            <a:off x="7086600" y="651029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3672789809"/>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7" name="Slide Number Placeholder 4"/>
          <p:cNvSpPr>
            <a:spLocks noGrp="1"/>
          </p:cNvSpPr>
          <p:nvPr>
            <p:ph type="sldNum" sz="quarter" idx="4"/>
          </p:nvPr>
        </p:nvSpPr>
        <p:spPr>
          <a:xfrm>
            <a:off x="7086600" y="650004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1606777156"/>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8600" y="328613"/>
            <a:ext cx="2065338" cy="61483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328613"/>
            <a:ext cx="6045200" cy="61483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7" name="Slide Number Placeholder 4"/>
          <p:cNvSpPr>
            <a:spLocks noGrp="1"/>
          </p:cNvSpPr>
          <p:nvPr>
            <p:ph type="sldNum" sz="quarter" idx="4"/>
          </p:nvPr>
        </p:nvSpPr>
        <p:spPr>
          <a:xfrm>
            <a:off x="7086600" y="646674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568893744"/>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328613"/>
            <a:ext cx="8229600" cy="838200"/>
          </a:xfrm>
        </p:spPr>
        <p:txBody>
          <a:bodyPr/>
          <a:lstStyle>
            <a:lvl1pPr>
              <a:defRPr sz="3200"/>
            </a:lvl1pPr>
          </a:lstStyle>
          <a:p>
            <a:r>
              <a:rPr lang="en-US"/>
              <a:t>Click to edit Master title style</a:t>
            </a:r>
          </a:p>
        </p:txBody>
      </p:sp>
      <p:sp>
        <p:nvSpPr>
          <p:cNvPr id="3" name="Content Placeholder 2"/>
          <p:cNvSpPr>
            <a:spLocks noGrp="1"/>
          </p:cNvSpPr>
          <p:nvPr>
            <p:ph sz="half" idx="1"/>
          </p:nvPr>
        </p:nvSpPr>
        <p:spPr>
          <a:xfrm>
            <a:off x="414338" y="1371600"/>
            <a:ext cx="4038600" cy="5105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5338" y="1371600"/>
            <a:ext cx="4038600" cy="5105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7"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8" name="Slide Number Placeholder 4"/>
          <p:cNvSpPr>
            <a:spLocks noGrp="1"/>
          </p:cNvSpPr>
          <p:nvPr>
            <p:ph type="sldNum" sz="quarter" idx="4"/>
          </p:nvPr>
        </p:nvSpPr>
        <p:spPr>
          <a:xfrm>
            <a:off x="7086600" y="647700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618516160"/>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2" name="Picture 11" descr="3D NPC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 y="76200"/>
            <a:ext cx="1981200" cy="1273175"/>
          </a:xfrm>
          <a:prstGeom prst="rect">
            <a:avLst/>
          </a:prstGeom>
          <a:noFill/>
          <a:ln w="9525">
            <a:noFill/>
            <a:miter lim="800000"/>
            <a:headEnd/>
            <a:tailEnd/>
          </a:ln>
        </p:spPr>
      </p:pic>
      <p:sp>
        <p:nvSpPr>
          <p:cNvPr id="5" name="Slide Number Placeholder 4"/>
          <p:cNvSpPr>
            <a:spLocks noGrp="1"/>
          </p:cNvSpPr>
          <p:nvPr>
            <p:ph type="sldNum" sz="quarter" idx="4"/>
          </p:nvPr>
        </p:nvSpPr>
        <p:spPr>
          <a:xfrm>
            <a:off x="7086600" y="6466194"/>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39869325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1" i="1" u="none" strike="noStrike" kern="1200" cap="none" spc="0" normalizeH="0" baseline="0" noProof="0" dirty="0">
              <a:ln>
                <a:noFill/>
              </a:ln>
              <a:solidFill>
                <a:srgbClr val="333399"/>
              </a:solidFill>
              <a:effectLst/>
              <a:uLnTx/>
              <a:uFillTx/>
              <a:latin typeface="Times New Roman" pitchFamily="18" charset="0"/>
              <a:ea typeface="+mn-ea"/>
              <a:cs typeface="Arial" charset="0"/>
            </a:endParaRPr>
          </a:p>
        </p:txBody>
      </p:sp>
      <p:sp>
        <p:nvSpPr>
          <p:cNvPr id="5"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25425" marR="0" lvl="0" indent="-225425" algn="ctr" defTabSz="914400" rtl="0" eaLnBrk="1" fontAlgn="base" latinLnBrk="0" hangingPunct="1">
              <a:lnSpc>
                <a:spcPct val="100000"/>
              </a:lnSpc>
              <a:spcBef>
                <a:spcPct val="15000"/>
              </a:spcBef>
              <a:spcAft>
                <a:spcPct val="0"/>
              </a:spcAft>
              <a:buClrTx/>
              <a:buSzTx/>
              <a:buFontTx/>
              <a:buNone/>
              <a:tabLst/>
              <a:defRPr/>
            </a:pPr>
            <a:r>
              <a:rPr kumimoji="0" lang="en-US" sz="1200" b="1" i="1" u="none" strike="noStrike" kern="1200" cap="none" spc="0" normalizeH="0" baseline="0" noProof="0" dirty="0">
                <a:ln>
                  <a:noFill/>
                </a:ln>
                <a:solidFill>
                  <a:srgbClr val="000099"/>
                </a:solidFill>
                <a:effectLst/>
                <a:uLnTx/>
                <a:uFillTx/>
                <a:latin typeface="Arial" charset="0"/>
                <a:ea typeface="+mn-ea"/>
                <a:cs typeface="Arial" charset="0"/>
              </a:rPr>
              <a:t>Firm-Fair-Consistent</a:t>
            </a:r>
          </a:p>
        </p:txBody>
      </p:sp>
      <p:sp>
        <p:nvSpPr>
          <p:cNvPr id="6" name="Slide Number Placeholder 4"/>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174637496"/>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1" i="1" u="none" strike="noStrike" kern="1200" cap="none" spc="0" normalizeH="0" baseline="0" noProof="0" dirty="0">
              <a:ln>
                <a:noFill/>
              </a:ln>
              <a:solidFill>
                <a:srgbClr val="333399"/>
              </a:solidFill>
              <a:effectLst/>
              <a:uLnTx/>
              <a:uFillTx/>
              <a:latin typeface="Times New Roman" pitchFamily="18" charset="0"/>
              <a:ea typeface="+mn-ea"/>
              <a:cs typeface="Arial" charset="0"/>
            </a:endParaRPr>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25425" marR="0" lvl="0" indent="-225425" algn="ctr" defTabSz="914400" rtl="0" eaLnBrk="1" fontAlgn="base" latinLnBrk="0" hangingPunct="1">
              <a:lnSpc>
                <a:spcPct val="100000"/>
              </a:lnSpc>
              <a:spcBef>
                <a:spcPct val="15000"/>
              </a:spcBef>
              <a:spcAft>
                <a:spcPct val="0"/>
              </a:spcAft>
              <a:buClrTx/>
              <a:buSzTx/>
              <a:buFontTx/>
              <a:buNone/>
              <a:tabLst/>
              <a:defRPr/>
            </a:pPr>
            <a:r>
              <a:rPr kumimoji="0" lang="en-US" sz="1200" b="1" i="1" u="none" strike="noStrike" kern="1200" cap="none" spc="0" normalizeH="0" baseline="0" noProof="0" dirty="0">
                <a:ln>
                  <a:noFill/>
                </a:ln>
                <a:solidFill>
                  <a:srgbClr val="000099"/>
                </a:solidFill>
                <a:effectLst/>
                <a:uLnTx/>
                <a:uFillTx/>
                <a:latin typeface="Arial" charset="0"/>
                <a:ea typeface="+mn-ea"/>
                <a:cs typeface="Arial" charset="0"/>
              </a:rPr>
              <a:t>Firm-Fair-Consistent</a:t>
            </a:r>
          </a:p>
        </p:txBody>
      </p:sp>
      <p:sp>
        <p:nvSpPr>
          <p:cNvPr id="7" name="Slide Number Placeholder 4"/>
          <p:cNvSpPr>
            <a:spLocks noGrp="1"/>
          </p:cNvSpPr>
          <p:nvPr>
            <p:ph type="sldNum" sz="quarter" idx="4"/>
          </p:nvPr>
        </p:nvSpPr>
        <p:spPr>
          <a:xfrm>
            <a:off x="7086600" y="649537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134406820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Edit Master text styles</a:t>
            </a:r>
          </a:p>
        </p:txBody>
      </p:sp>
      <p:sp>
        <p:nvSpPr>
          <p:cNvPr id="5" name="Line 28"/>
          <p:cNvSpPr>
            <a:spLocks noChangeShapeType="1"/>
          </p:cNvSpPr>
          <p:nvPr/>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7" name="Slide Number Placeholder 4"/>
          <p:cNvSpPr>
            <a:spLocks noGrp="1"/>
          </p:cNvSpPr>
          <p:nvPr>
            <p:ph type="sldNum" sz="quarter" idx="4"/>
          </p:nvPr>
        </p:nvSpPr>
        <p:spPr>
          <a:xfrm>
            <a:off x="7086600" y="649351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565362355"/>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descr="3D NPC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76200"/>
            <a:ext cx="2400300" cy="1543050"/>
          </a:xfrm>
          <a:prstGeom prst="rect">
            <a:avLst/>
          </a:prstGeom>
          <a:noFill/>
          <a:ln w="9525">
            <a:noFill/>
            <a:miter lim="800000"/>
            <a:headEnd/>
            <a:tailEnd/>
          </a:ln>
        </p:spPr>
      </p:pic>
      <p:sp>
        <p:nvSpPr>
          <p:cNvPr id="858114" name="Rectangle 2"/>
          <p:cNvSpPr>
            <a:spLocks noGrp="1" noChangeArrowheads="1"/>
          </p:cNvSpPr>
          <p:nvPr>
            <p:ph type="ctrTitle"/>
          </p:nvPr>
        </p:nvSpPr>
        <p:spPr>
          <a:xfrm>
            <a:off x="781050" y="1809750"/>
            <a:ext cx="7772400" cy="1470025"/>
          </a:xfrm>
        </p:spPr>
        <p:txBody>
          <a:bodyPr/>
          <a:lstStyle>
            <a:lvl1pPr>
              <a:defRPr>
                <a:solidFill>
                  <a:schemeClr val="accent2"/>
                </a:solidFill>
              </a:defRPr>
            </a:lvl1pPr>
          </a:lstStyle>
          <a:p>
            <a:r>
              <a:rPr lang="en-US"/>
              <a:t>Click to edit Master title style</a:t>
            </a:r>
          </a:p>
        </p:txBody>
      </p:sp>
      <p:sp>
        <p:nvSpPr>
          <p:cNvPr id="858115" name="Rectangle 3"/>
          <p:cNvSpPr>
            <a:spLocks noGrp="1" noChangeArrowheads="1"/>
          </p:cNvSpPr>
          <p:nvPr>
            <p:ph type="subTitle" idx="1"/>
          </p:nvPr>
        </p:nvSpPr>
        <p:spPr>
          <a:xfrm>
            <a:off x="381000" y="4067175"/>
            <a:ext cx="5867400" cy="1752600"/>
          </a:xfrm>
        </p:spPr>
        <p:txBody>
          <a:bodyPr/>
          <a:lstStyle>
            <a:lvl1pPr marL="0" indent="0" algn="ctr">
              <a:buFontTx/>
              <a:buNone/>
              <a:defRPr>
                <a:solidFill>
                  <a:schemeClr val="accent2"/>
                </a:solidFill>
              </a:defRPr>
            </a:lvl1pPr>
          </a:lstStyle>
          <a:p>
            <a:r>
              <a:rPr lang="en-US"/>
              <a:t>Click to edit Master subtitle style</a:t>
            </a:r>
          </a:p>
        </p:txBody>
      </p:sp>
    </p:spTree>
    <p:extLst>
      <p:ext uri="{BB962C8B-B14F-4D97-AF65-F5344CB8AC3E}">
        <p14:creationId xmlns:p14="http://schemas.microsoft.com/office/powerpoint/2010/main" val="3902023860"/>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642131974"/>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5"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642695230"/>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4338" y="13716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05338" y="13716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7"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528109343"/>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9"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1103577419"/>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5"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3781660620"/>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4"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3160244085"/>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7"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2431639804"/>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7"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4147119072"/>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2002082347"/>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05161" y="13716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05338" y="13716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Line 28"/>
          <p:cNvSpPr>
            <a:spLocks noChangeShapeType="1"/>
          </p:cNvSpPr>
          <p:nvPr/>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7" name="Text Box 27"/>
          <p:cNvSpPr txBox="1">
            <a:spLocks noChangeArrowheads="1"/>
          </p:cNvSpPr>
          <p:nvPr/>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8" name="Slide Number Placeholder 4"/>
          <p:cNvSpPr>
            <a:spLocks noGrp="1"/>
          </p:cNvSpPr>
          <p:nvPr>
            <p:ph type="sldNum" sz="quarter" idx="4"/>
          </p:nvPr>
        </p:nvSpPr>
        <p:spPr>
          <a:xfrm>
            <a:off x="7086600" y="65087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3843416934"/>
      </p:ext>
    </p:extLst>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8600" y="328613"/>
            <a:ext cx="2065338" cy="61483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328613"/>
            <a:ext cx="6045200" cy="61483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401276844"/>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328613"/>
            <a:ext cx="8229600" cy="838200"/>
          </a:xfrm>
        </p:spPr>
        <p:txBody>
          <a:bodyPr/>
          <a:lstStyle>
            <a:lvl1pPr>
              <a:defRPr sz="3200"/>
            </a:lvl1pPr>
          </a:lstStyle>
          <a:p>
            <a:r>
              <a:rPr lang="en-US"/>
              <a:t>Click to edit Master title style</a:t>
            </a:r>
          </a:p>
        </p:txBody>
      </p:sp>
      <p:sp>
        <p:nvSpPr>
          <p:cNvPr id="3" name="Content Placeholder 2"/>
          <p:cNvSpPr>
            <a:spLocks noGrp="1"/>
          </p:cNvSpPr>
          <p:nvPr>
            <p:ph sz="half" idx="1"/>
          </p:nvPr>
        </p:nvSpPr>
        <p:spPr>
          <a:xfrm>
            <a:off x="414338" y="1371600"/>
            <a:ext cx="4038600" cy="5105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5338" y="1371600"/>
            <a:ext cx="4038600" cy="5105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7"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926855365"/>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2" name="Picture 11" descr="3D NPC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 y="76200"/>
            <a:ext cx="1981200" cy="1273175"/>
          </a:xfrm>
          <a:prstGeom prst="rect">
            <a:avLst/>
          </a:prstGeom>
          <a:noFill/>
          <a:ln w="9525">
            <a:noFill/>
            <a:miter lim="800000"/>
            <a:headEnd/>
            <a:tailEnd/>
          </a:ln>
        </p:spPr>
      </p:pic>
    </p:spTree>
    <p:extLst>
      <p:ext uri="{BB962C8B-B14F-4D97-AF65-F5344CB8AC3E}">
        <p14:creationId xmlns:p14="http://schemas.microsoft.com/office/powerpoint/2010/main" val="32249951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a:xfrm>
            <a:off x="7239000" y="6400800"/>
            <a:ext cx="1905000" cy="457200"/>
          </a:xfrm>
          <a:prstGeom prst="rect">
            <a:avLst/>
          </a:prstGeom>
          <a:ln/>
        </p:spPr>
        <p:txBody>
          <a:bodyPr anchor="b" anchorCtr="0"/>
          <a:lstStyle>
            <a:lvl1pPr>
              <a:defRPr sz="1000">
                <a:latin typeface="+mn-lt"/>
              </a:defRPr>
            </a:lvl1pPr>
          </a:lstStyle>
          <a:p>
            <a:pPr>
              <a:defRPr/>
            </a:pPr>
            <a:fld id="{94C45613-2A52-470C-BDB5-6DA2B1B03BB7}" type="slidenum">
              <a:rPr lang="en-US" smtClean="0"/>
              <a:pPr>
                <a:defRPr/>
              </a:pPr>
              <a:t>‹#›</a:t>
            </a:fld>
            <a:endParaRPr lang="en-US" dirty="0"/>
          </a:p>
        </p:txBody>
      </p:sp>
    </p:spTree>
    <p:extLst>
      <p:ext uri="{BB962C8B-B14F-4D97-AF65-F5344CB8AC3E}">
        <p14:creationId xmlns:p14="http://schemas.microsoft.com/office/powerpoint/2010/main" val="19052307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descr="3D NPC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6200"/>
            <a:ext cx="2400300" cy="1543050"/>
          </a:xfrm>
          <a:prstGeom prst="rect">
            <a:avLst/>
          </a:prstGeom>
          <a:noFill/>
          <a:ln w="9525">
            <a:noFill/>
            <a:miter lim="800000"/>
            <a:headEnd/>
            <a:tailEnd/>
          </a:ln>
        </p:spPr>
      </p:pic>
      <p:sp>
        <p:nvSpPr>
          <p:cNvPr id="858114" name="Rectangle 2"/>
          <p:cNvSpPr>
            <a:spLocks noGrp="1" noChangeArrowheads="1"/>
          </p:cNvSpPr>
          <p:nvPr>
            <p:ph type="ctrTitle"/>
          </p:nvPr>
        </p:nvSpPr>
        <p:spPr>
          <a:xfrm>
            <a:off x="781050" y="1809750"/>
            <a:ext cx="7772400" cy="1470025"/>
          </a:xfrm>
        </p:spPr>
        <p:txBody>
          <a:bodyPr/>
          <a:lstStyle>
            <a:lvl1pPr>
              <a:defRPr sz="4400" b="1" i="1">
                <a:solidFill>
                  <a:schemeClr val="tx1"/>
                </a:solidFill>
              </a:defRPr>
            </a:lvl1pPr>
          </a:lstStyle>
          <a:p>
            <a:r>
              <a:rPr lang="en-US"/>
              <a:t>Click to edit Master title style</a:t>
            </a:r>
            <a:endParaRPr lang="en-US" dirty="0"/>
          </a:p>
        </p:txBody>
      </p:sp>
      <p:sp>
        <p:nvSpPr>
          <p:cNvPr id="858115" name="Rectangle 3"/>
          <p:cNvSpPr>
            <a:spLocks noGrp="1" noChangeArrowheads="1"/>
          </p:cNvSpPr>
          <p:nvPr>
            <p:ph type="subTitle" idx="1"/>
          </p:nvPr>
        </p:nvSpPr>
        <p:spPr>
          <a:xfrm>
            <a:off x="381000" y="4067175"/>
            <a:ext cx="5867400" cy="1752600"/>
          </a:xfrm>
        </p:spPr>
        <p:txBody>
          <a:bodyPr/>
          <a:lstStyle>
            <a:lvl1pPr marL="0" indent="0" algn="ctr">
              <a:buFontTx/>
              <a:buNone/>
              <a:defRPr b="1" i="1">
                <a:solidFill>
                  <a:schemeClr val="tx1"/>
                </a:solidFill>
              </a:defRPr>
            </a:lvl1pPr>
          </a:lstStyle>
          <a:p>
            <a:r>
              <a:rPr lang="en-US"/>
              <a:t>Click to edit Master subtitle style</a:t>
            </a:r>
            <a:endParaRPr lang="en-US" dirty="0"/>
          </a:p>
        </p:txBody>
      </p:sp>
    </p:spTree>
    <p:extLst>
      <p:ext uri="{BB962C8B-B14F-4D97-AF65-F5344CB8AC3E}">
        <p14:creationId xmlns:p14="http://schemas.microsoft.com/office/powerpoint/2010/main" val="1448766940"/>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Line 28"/>
          <p:cNvSpPr>
            <a:spLocks noChangeShapeType="1"/>
          </p:cNvSpPr>
          <p:nvPr userDrawn="1"/>
        </p:nvSpPr>
        <p:spPr bwMode="auto">
          <a:xfrm>
            <a:off x="2133600" y="6629400"/>
            <a:ext cx="6438900"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wrap="square">
            <a:spAutoFit/>
          </a:bodyPr>
          <a:lstStyle/>
          <a:p>
            <a:endParaRPr lang="en-US" dirty="0"/>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2044488688"/>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5" name="Line 28"/>
          <p:cNvSpPr>
            <a:spLocks noChangeShapeType="1"/>
          </p:cNvSpPr>
          <p:nvPr userDrawn="1"/>
        </p:nvSpPr>
        <p:spPr bwMode="auto">
          <a:xfrm>
            <a:off x="2133600" y="6629400"/>
            <a:ext cx="641032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wrap="square">
            <a:spAutoFit/>
          </a:bodyPr>
          <a:lstStyle/>
          <a:p>
            <a:endParaRPr lang="en-US" dirty="0"/>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3551442619"/>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14338" y="1371600"/>
            <a:ext cx="4038600" cy="5105400"/>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05338" y="1371600"/>
            <a:ext cx="4038600" cy="51054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Line 28"/>
          <p:cNvSpPr>
            <a:spLocks noChangeShapeType="1"/>
          </p:cNvSpPr>
          <p:nvPr userDrawn="1"/>
        </p:nvSpPr>
        <p:spPr bwMode="auto">
          <a:xfrm flipV="1">
            <a:off x="2133600" y="6614319"/>
            <a:ext cx="6486525" cy="15081"/>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wrap="square">
            <a:spAutoFit/>
          </a:bodyPr>
          <a:lstStyle/>
          <a:p>
            <a:endParaRPr lang="en-US" dirty="0"/>
          </a:p>
        </p:txBody>
      </p:sp>
      <p:sp>
        <p:nvSpPr>
          <p:cNvPr id="7"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962719973"/>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Line 28"/>
          <p:cNvSpPr>
            <a:spLocks noChangeShapeType="1"/>
          </p:cNvSpPr>
          <p:nvPr userDrawn="1"/>
        </p:nvSpPr>
        <p:spPr bwMode="auto">
          <a:xfrm flipV="1">
            <a:off x="2133600" y="6614319"/>
            <a:ext cx="6477000" cy="15081"/>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wrap="square">
            <a:spAutoFit/>
          </a:bodyPr>
          <a:lstStyle/>
          <a:p>
            <a:endParaRPr lang="en-US" dirty="0"/>
          </a:p>
        </p:txBody>
      </p:sp>
      <p:sp>
        <p:nvSpPr>
          <p:cNvPr id="9"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771100048"/>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Line 28"/>
          <p:cNvSpPr>
            <a:spLocks noChangeShapeType="1"/>
          </p:cNvSpPr>
          <p:nvPr userDrawn="1"/>
        </p:nvSpPr>
        <p:spPr bwMode="auto">
          <a:xfrm>
            <a:off x="2133600" y="6629400"/>
            <a:ext cx="64674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wrap="square">
            <a:spAutoFit/>
          </a:bodyPr>
          <a:lstStyle/>
          <a:p>
            <a:endParaRPr lang="en-US" dirty="0"/>
          </a:p>
        </p:txBody>
      </p:sp>
      <p:sp>
        <p:nvSpPr>
          <p:cNvPr id="5"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1972280975"/>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76"/>
            <a:ext cx="82296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Line 28"/>
          <p:cNvSpPr>
            <a:spLocks noChangeShapeType="1"/>
          </p:cNvSpPr>
          <p:nvPr/>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9" name="Text Box 27"/>
          <p:cNvSpPr txBox="1">
            <a:spLocks noChangeArrowheads="1"/>
          </p:cNvSpPr>
          <p:nvPr/>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10" name="Slide Number Placeholder 4"/>
          <p:cNvSpPr>
            <a:spLocks noGrp="1"/>
          </p:cNvSpPr>
          <p:nvPr>
            <p:ph type="sldNum" sz="quarter" idx="10"/>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1950099453"/>
      </p:ext>
    </p:extLst>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Line 28"/>
          <p:cNvSpPr>
            <a:spLocks noChangeShapeType="1"/>
          </p:cNvSpPr>
          <p:nvPr userDrawn="1"/>
        </p:nvSpPr>
        <p:spPr bwMode="auto">
          <a:xfrm>
            <a:off x="2133600" y="6629400"/>
            <a:ext cx="6419850"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wrap="square">
            <a:spAutoFit/>
          </a:bodyPr>
          <a:lstStyle/>
          <a:p>
            <a:endParaRPr lang="en-US" dirty="0"/>
          </a:p>
        </p:txBody>
      </p:sp>
      <p:sp>
        <p:nvSpPr>
          <p:cNvPr id="7"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3302694796"/>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Line 28"/>
          <p:cNvSpPr>
            <a:spLocks noChangeShapeType="1"/>
          </p:cNvSpPr>
          <p:nvPr userDrawn="1"/>
        </p:nvSpPr>
        <p:spPr bwMode="auto">
          <a:xfrm>
            <a:off x="2133600" y="6629400"/>
            <a:ext cx="6419850"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wrap="square">
            <a:spAutoFit/>
          </a:bodyPr>
          <a:lstStyle/>
          <a:p>
            <a:endParaRPr lang="en-US" dirty="0"/>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1091304584"/>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328613"/>
            <a:ext cx="8229600" cy="838200"/>
          </a:xfrm>
        </p:spPr>
        <p:txBody>
          <a:bodyPr/>
          <a:lstStyle>
            <a:lvl1pPr>
              <a:defRPr sz="2800"/>
            </a:lvl1pPr>
          </a:lstStyle>
          <a:p>
            <a:r>
              <a:rPr lang="en-US"/>
              <a:t>Click to edit Master title style</a:t>
            </a:r>
            <a:endParaRPr lang="en-US" dirty="0"/>
          </a:p>
        </p:txBody>
      </p:sp>
      <p:sp>
        <p:nvSpPr>
          <p:cNvPr id="3" name="Content Placeholder 2"/>
          <p:cNvSpPr>
            <a:spLocks noGrp="1"/>
          </p:cNvSpPr>
          <p:nvPr>
            <p:ph sz="half" idx="1"/>
          </p:nvPr>
        </p:nvSpPr>
        <p:spPr>
          <a:xfrm>
            <a:off x="414338" y="1371600"/>
            <a:ext cx="4038600" cy="5105400"/>
          </a:xfrm>
        </p:spPr>
        <p:txBody>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605338" y="1371600"/>
            <a:ext cx="4038600" cy="5105400"/>
          </a:xfrm>
        </p:spPr>
        <p:txBody>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Line 28"/>
          <p:cNvSpPr>
            <a:spLocks noChangeShapeType="1"/>
          </p:cNvSpPr>
          <p:nvPr userDrawn="1"/>
        </p:nvSpPr>
        <p:spPr bwMode="auto">
          <a:xfrm>
            <a:off x="2133600" y="6629400"/>
            <a:ext cx="65055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wrap="square">
            <a:spAutoFit/>
          </a:bodyPr>
          <a:lstStyle/>
          <a:p>
            <a:endParaRPr lang="en-US" dirty="0"/>
          </a:p>
        </p:txBody>
      </p:sp>
      <p:sp>
        <p:nvSpPr>
          <p:cNvPr id="7"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3159442117"/>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a:xfrm>
            <a:off x="7239000" y="6400800"/>
            <a:ext cx="1905000" cy="457200"/>
          </a:xfrm>
          <a:prstGeom prst="rect">
            <a:avLst/>
          </a:prstGeom>
        </p:spPr>
        <p:txBody>
          <a:bodyPr anchor="b" anchorCtr="0"/>
          <a:lstStyle>
            <a:lvl1pPr>
              <a:defRPr sz="1000">
                <a:latin typeface="+mn-lt"/>
              </a:defRPr>
            </a:lvl1pPr>
          </a:lstStyle>
          <a:p>
            <a:pPr algn="l" eaLnBrk="1" hangingPunct="1">
              <a:defRPr/>
            </a:pPr>
            <a:fld id="{755FFF35-416A-4C75-AFB9-D367C6C96A0F}" type="slidenum">
              <a:rPr lang="en-US" i="0">
                <a:solidFill>
                  <a:srgbClr val="000000"/>
                </a:solidFill>
                <a:cs typeface="Arial" pitchFamily="34" charset="0"/>
              </a:rPr>
              <a:pPr algn="l" eaLnBrk="1" hangingPunct="1">
                <a:defRPr/>
              </a:pPr>
              <a:t>‹#›</a:t>
            </a:fld>
            <a:endParaRPr lang="en-US" i="0" dirty="0">
              <a:solidFill>
                <a:srgbClr val="000000"/>
              </a:solidFill>
              <a:cs typeface="Arial" pitchFamily="34" charset="0"/>
            </a:endParaRPr>
          </a:p>
        </p:txBody>
      </p:sp>
    </p:spTree>
    <p:extLst>
      <p:ext uri="{BB962C8B-B14F-4D97-AF65-F5344CB8AC3E}">
        <p14:creationId xmlns:p14="http://schemas.microsoft.com/office/powerpoint/2010/main" val="6469022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descr="3D NPC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86" y="76200"/>
            <a:ext cx="2400300" cy="1543050"/>
          </a:xfrm>
          <a:prstGeom prst="rect">
            <a:avLst/>
          </a:prstGeom>
          <a:noFill/>
          <a:ln w="9525">
            <a:noFill/>
            <a:miter lim="800000"/>
            <a:headEnd/>
            <a:tailEnd/>
          </a:ln>
        </p:spPr>
      </p:pic>
      <p:sp>
        <p:nvSpPr>
          <p:cNvPr id="858114" name="Rectangle 2"/>
          <p:cNvSpPr>
            <a:spLocks noGrp="1" noChangeArrowheads="1"/>
          </p:cNvSpPr>
          <p:nvPr>
            <p:ph type="ctrTitle"/>
          </p:nvPr>
        </p:nvSpPr>
        <p:spPr>
          <a:xfrm>
            <a:off x="781050" y="1809750"/>
            <a:ext cx="7772400" cy="1470025"/>
          </a:xfrm>
        </p:spPr>
        <p:txBody>
          <a:bodyPr/>
          <a:lstStyle>
            <a:lvl1pPr>
              <a:defRPr>
                <a:solidFill>
                  <a:schemeClr val="accent2"/>
                </a:solidFill>
              </a:defRPr>
            </a:lvl1pPr>
          </a:lstStyle>
          <a:p>
            <a:r>
              <a:rPr lang="en-US"/>
              <a:t>Click to edit Master title style</a:t>
            </a:r>
          </a:p>
        </p:txBody>
      </p:sp>
      <p:sp>
        <p:nvSpPr>
          <p:cNvPr id="858115" name="Rectangle 3"/>
          <p:cNvSpPr>
            <a:spLocks noGrp="1" noChangeArrowheads="1"/>
          </p:cNvSpPr>
          <p:nvPr>
            <p:ph type="subTitle" idx="1"/>
          </p:nvPr>
        </p:nvSpPr>
        <p:spPr>
          <a:xfrm>
            <a:off x="381000" y="4067175"/>
            <a:ext cx="5867400" cy="1752600"/>
          </a:xfrm>
        </p:spPr>
        <p:txBody>
          <a:bodyPr/>
          <a:lstStyle>
            <a:lvl1pPr marL="0" indent="0" algn="ctr">
              <a:buFontTx/>
              <a:buNone/>
              <a:defRPr>
                <a:solidFill>
                  <a:schemeClr val="accent2"/>
                </a:solidFill>
              </a:defRPr>
            </a:lvl1pPr>
          </a:lstStyle>
          <a:p>
            <a:r>
              <a:rPr lang="en-US"/>
              <a:t>Click to edit Master subtitle style</a:t>
            </a:r>
          </a:p>
        </p:txBody>
      </p:sp>
    </p:spTree>
    <p:extLst>
      <p:ext uri="{BB962C8B-B14F-4D97-AF65-F5344CB8AC3E}">
        <p14:creationId xmlns:p14="http://schemas.microsoft.com/office/powerpoint/2010/main" val="670850296"/>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2704897168"/>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5"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3407304816"/>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4338" y="13716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05338" y="13716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7"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3321392078"/>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9"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4205821815"/>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5"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1126422842"/>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a:t>Click to edit Master title style</a:t>
            </a:r>
          </a:p>
        </p:txBody>
      </p:sp>
      <p:sp>
        <p:nvSpPr>
          <p:cNvPr id="4" name="Line 28"/>
          <p:cNvSpPr>
            <a:spLocks noChangeShapeType="1"/>
          </p:cNvSpPr>
          <p:nvPr/>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5" name="Text Box 27"/>
          <p:cNvSpPr txBox="1">
            <a:spLocks noChangeArrowheads="1"/>
          </p:cNvSpPr>
          <p:nvPr/>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6" name="Slide Number Placeholder 4"/>
          <p:cNvSpPr>
            <a:spLocks noGrp="1"/>
          </p:cNvSpPr>
          <p:nvPr>
            <p:ph type="sldNum" sz="quarter" idx="4"/>
          </p:nvPr>
        </p:nvSpPr>
        <p:spPr>
          <a:xfrm>
            <a:off x="7086600" y="6500676"/>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2967877118"/>
      </p:ext>
    </p:extLst>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5591021"/>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7"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1513782159"/>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7"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764017831"/>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817237299"/>
      </p:ext>
    </p:extLst>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8600" y="328613"/>
            <a:ext cx="2065338" cy="61483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328613"/>
            <a:ext cx="6045200" cy="61483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912820946"/>
      </p:ext>
    </p:extLst>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328613"/>
            <a:ext cx="8229600" cy="838200"/>
          </a:xfrm>
        </p:spPr>
        <p:txBody>
          <a:bodyPr/>
          <a:lstStyle>
            <a:lvl1pPr>
              <a:defRPr sz="3200"/>
            </a:lvl1pPr>
          </a:lstStyle>
          <a:p>
            <a:r>
              <a:rPr lang="en-US"/>
              <a:t>Click to edit Master title style</a:t>
            </a:r>
          </a:p>
        </p:txBody>
      </p:sp>
      <p:sp>
        <p:nvSpPr>
          <p:cNvPr id="3" name="Content Placeholder 2"/>
          <p:cNvSpPr>
            <a:spLocks noGrp="1"/>
          </p:cNvSpPr>
          <p:nvPr>
            <p:ph sz="half" idx="1"/>
          </p:nvPr>
        </p:nvSpPr>
        <p:spPr>
          <a:xfrm>
            <a:off x="414338" y="1371600"/>
            <a:ext cx="4038600" cy="5105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5338" y="1371600"/>
            <a:ext cx="4038600" cy="5105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7"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1790022585"/>
      </p:ext>
    </p:extLst>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a:xfrm>
            <a:off x="7239000" y="6400800"/>
            <a:ext cx="1905000" cy="457200"/>
          </a:xfrm>
          <a:prstGeom prst="rect">
            <a:avLst/>
          </a:prstGeom>
          <a:ln/>
        </p:spPr>
        <p:txBody>
          <a:bodyPr anchor="b" anchorCtr="0"/>
          <a:lstStyle>
            <a:lvl1pPr>
              <a:defRPr sz="1000">
                <a:latin typeface="+mn-lt"/>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94C45613-2A52-470C-BDB5-6DA2B1B03BB7}" type="slidenum">
              <a:rPr kumimoji="0" lang="en-US" sz="1000" b="1" i="1" u="none" strike="noStrike" kern="1200" cap="none" spc="0" normalizeH="0" baseline="0" noProof="0" smtClean="0">
                <a:ln>
                  <a:noFill/>
                </a:ln>
                <a:solidFill>
                  <a:srgbClr val="333399"/>
                </a:solidFill>
                <a:effectLst/>
                <a:uLnTx/>
                <a:uFillTx/>
                <a:latin typeface="Arial"/>
                <a:ea typeface="+mn-ea"/>
                <a:cs typeface="Arial" charset="0"/>
              </a:rPr>
              <a:pPr marL="0" marR="0" lvl="0" indent="0" algn="ctr" defTabSz="914400" rtl="0" eaLnBrk="0" fontAlgn="base" latinLnBrk="0" hangingPunct="0">
                <a:lnSpc>
                  <a:spcPct val="100000"/>
                </a:lnSpc>
                <a:spcBef>
                  <a:spcPct val="0"/>
                </a:spcBef>
                <a:spcAft>
                  <a:spcPct val="0"/>
                </a:spcAft>
                <a:buClrTx/>
                <a:buSzTx/>
                <a:buFontTx/>
                <a:buNone/>
                <a:tabLst/>
                <a:defRPr/>
              </a:pPr>
              <a:t>‹#›</a:t>
            </a:fld>
            <a:endParaRPr kumimoji="0" lang="en-US" sz="1000" b="1" i="1" u="none" strike="noStrike" kern="1200" cap="none" spc="0" normalizeH="0" baseline="0" noProof="0" dirty="0">
              <a:ln>
                <a:noFill/>
              </a:ln>
              <a:solidFill>
                <a:srgbClr val="333399"/>
              </a:solidFill>
              <a:effectLst/>
              <a:uLnTx/>
              <a:uFillTx/>
              <a:latin typeface="Arial"/>
              <a:ea typeface="+mn-ea"/>
              <a:cs typeface="Arial" charset="0"/>
            </a:endParaRPr>
          </a:p>
        </p:txBody>
      </p:sp>
    </p:spTree>
    <p:extLst>
      <p:ext uri="{BB962C8B-B14F-4D97-AF65-F5344CB8AC3E}">
        <p14:creationId xmlns:p14="http://schemas.microsoft.com/office/powerpoint/2010/main" val="39631371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descr="3D NPC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400300" cy="1543050"/>
          </a:xfrm>
          <a:prstGeom prst="rect">
            <a:avLst/>
          </a:prstGeom>
          <a:noFill/>
          <a:ln w="9525">
            <a:noFill/>
            <a:miter lim="800000"/>
            <a:headEnd/>
            <a:tailEnd/>
          </a:ln>
        </p:spPr>
      </p:pic>
      <p:sp>
        <p:nvSpPr>
          <p:cNvPr id="858114" name="Rectangle 2"/>
          <p:cNvSpPr>
            <a:spLocks noGrp="1" noChangeArrowheads="1"/>
          </p:cNvSpPr>
          <p:nvPr>
            <p:ph type="ctrTitle"/>
          </p:nvPr>
        </p:nvSpPr>
        <p:spPr>
          <a:xfrm>
            <a:off x="781050" y="1809750"/>
            <a:ext cx="7772400" cy="1470025"/>
          </a:xfrm>
        </p:spPr>
        <p:txBody>
          <a:bodyPr/>
          <a:lstStyle>
            <a:lvl1pPr>
              <a:defRPr>
                <a:solidFill>
                  <a:schemeClr val="accent2"/>
                </a:solidFill>
              </a:defRPr>
            </a:lvl1pPr>
          </a:lstStyle>
          <a:p>
            <a:r>
              <a:rPr lang="en-US"/>
              <a:t>Click to edit Master title style</a:t>
            </a:r>
          </a:p>
        </p:txBody>
      </p:sp>
      <p:sp>
        <p:nvSpPr>
          <p:cNvPr id="858115" name="Rectangle 3"/>
          <p:cNvSpPr>
            <a:spLocks noGrp="1" noChangeArrowheads="1"/>
          </p:cNvSpPr>
          <p:nvPr>
            <p:ph type="subTitle" idx="1"/>
          </p:nvPr>
        </p:nvSpPr>
        <p:spPr>
          <a:xfrm>
            <a:off x="381000" y="4067175"/>
            <a:ext cx="5867400" cy="1752600"/>
          </a:xfrm>
        </p:spPr>
        <p:txBody>
          <a:bodyPr/>
          <a:lstStyle>
            <a:lvl1pPr marL="0" indent="0" algn="ctr">
              <a:buFontTx/>
              <a:buNone/>
              <a:defRPr>
                <a:solidFill>
                  <a:schemeClr val="accent2"/>
                </a:solidFill>
              </a:defRPr>
            </a:lvl1pPr>
          </a:lstStyle>
          <a:p>
            <a:r>
              <a:rPr lang="en-US"/>
              <a:t>Click to edit Master subtitle style</a:t>
            </a:r>
          </a:p>
        </p:txBody>
      </p:sp>
      <p:sp>
        <p:nvSpPr>
          <p:cNvPr id="6" name="Slide Number Placeholder 4"/>
          <p:cNvSpPr>
            <a:spLocks noGrp="1"/>
          </p:cNvSpPr>
          <p:nvPr>
            <p:ph type="sldNum" sz="quarter" idx="4"/>
          </p:nvPr>
        </p:nvSpPr>
        <p:spPr>
          <a:xfrm>
            <a:off x="7086600" y="648325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1743210371"/>
      </p:ext>
    </p:extLst>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7" name="Slide Number Placeholder 4"/>
          <p:cNvSpPr>
            <a:spLocks noGrp="1"/>
          </p:cNvSpPr>
          <p:nvPr>
            <p:ph type="sldNum" sz="quarter" idx="4"/>
          </p:nvPr>
        </p:nvSpPr>
        <p:spPr>
          <a:xfrm>
            <a:off x="7086600" y="647700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70170700"/>
      </p:ext>
    </p:extLst>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5"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7" name="Slide Number Placeholder 4"/>
          <p:cNvSpPr>
            <a:spLocks noGrp="1"/>
          </p:cNvSpPr>
          <p:nvPr>
            <p:ph type="sldNum" sz="quarter" idx="4"/>
          </p:nvPr>
        </p:nvSpPr>
        <p:spPr>
          <a:xfrm>
            <a:off x="7086600" y="649351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1449759841"/>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4"/>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2693498949"/>
      </p:ext>
    </p:extLst>
  </p:cSld>
  <p:clrMapOvr>
    <a:masterClrMapping/>
  </p:clrMapOvr>
  <p:transition spd="med"/>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4338" y="13716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05338" y="13716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7"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8" name="Slide Number Placeholder 4"/>
          <p:cNvSpPr>
            <a:spLocks noGrp="1"/>
          </p:cNvSpPr>
          <p:nvPr>
            <p:ph type="sldNum" sz="quarter" idx="4"/>
          </p:nvPr>
        </p:nvSpPr>
        <p:spPr>
          <a:xfrm>
            <a:off x="7086600" y="65087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3794966638"/>
      </p:ext>
    </p:extLst>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9"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10" name="Slide Number Placeholder 4"/>
          <p:cNvSpPr>
            <a:spLocks noGrp="1"/>
          </p:cNvSpPr>
          <p:nvPr>
            <p:ph type="sldNum" sz="quarter" idx="10"/>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4275247711"/>
      </p:ext>
    </p:extLst>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5"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6" name="Slide Number Placeholder 4"/>
          <p:cNvSpPr>
            <a:spLocks noGrp="1"/>
          </p:cNvSpPr>
          <p:nvPr>
            <p:ph type="sldNum" sz="quarter" idx="4"/>
          </p:nvPr>
        </p:nvSpPr>
        <p:spPr>
          <a:xfrm>
            <a:off x="7086600" y="6500676"/>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2514550592"/>
      </p:ext>
    </p:extLst>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4"/>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863613305"/>
      </p:ext>
    </p:extLst>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7"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8" name="Slide Number Placeholder 4"/>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22635170"/>
      </p:ext>
    </p:extLst>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7"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8" name="Slide Number Placeholder 4"/>
          <p:cNvSpPr>
            <a:spLocks noGrp="1"/>
          </p:cNvSpPr>
          <p:nvPr>
            <p:ph type="sldNum" sz="quarter" idx="4"/>
          </p:nvPr>
        </p:nvSpPr>
        <p:spPr>
          <a:xfrm>
            <a:off x="7086600" y="651029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987818490"/>
      </p:ext>
    </p:extLst>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7" name="Slide Number Placeholder 4"/>
          <p:cNvSpPr>
            <a:spLocks noGrp="1"/>
          </p:cNvSpPr>
          <p:nvPr>
            <p:ph type="sldNum" sz="quarter" idx="4"/>
          </p:nvPr>
        </p:nvSpPr>
        <p:spPr>
          <a:xfrm>
            <a:off x="7086600" y="650004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3187504266"/>
      </p:ext>
    </p:extLst>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8600" y="328613"/>
            <a:ext cx="2065338" cy="61483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328613"/>
            <a:ext cx="6045200" cy="61483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7" name="Slide Number Placeholder 4"/>
          <p:cNvSpPr>
            <a:spLocks noGrp="1"/>
          </p:cNvSpPr>
          <p:nvPr>
            <p:ph type="sldNum" sz="quarter" idx="4"/>
          </p:nvPr>
        </p:nvSpPr>
        <p:spPr>
          <a:xfrm>
            <a:off x="7086600" y="646674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1687662133"/>
      </p:ext>
    </p:extLst>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328613"/>
            <a:ext cx="8229600" cy="838200"/>
          </a:xfrm>
        </p:spPr>
        <p:txBody>
          <a:bodyPr/>
          <a:lstStyle>
            <a:lvl1pPr>
              <a:defRPr sz="3200"/>
            </a:lvl1pPr>
          </a:lstStyle>
          <a:p>
            <a:r>
              <a:rPr lang="en-US"/>
              <a:t>Click to edit Master title style</a:t>
            </a:r>
          </a:p>
        </p:txBody>
      </p:sp>
      <p:sp>
        <p:nvSpPr>
          <p:cNvPr id="3" name="Content Placeholder 2"/>
          <p:cNvSpPr>
            <a:spLocks noGrp="1"/>
          </p:cNvSpPr>
          <p:nvPr>
            <p:ph sz="half" idx="1"/>
          </p:nvPr>
        </p:nvSpPr>
        <p:spPr>
          <a:xfrm>
            <a:off x="414338" y="1371600"/>
            <a:ext cx="4038600" cy="5105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5338" y="1371600"/>
            <a:ext cx="4038600" cy="5105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7"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8" name="Slide Number Placeholder 4"/>
          <p:cNvSpPr>
            <a:spLocks noGrp="1"/>
          </p:cNvSpPr>
          <p:nvPr>
            <p:ph type="sldNum" sz="quarter" idx="4"/>
          </p:nvPr>
        </p:nvSpPr>
        <p:spPr>
          <a:xfrm>
            <a:off x="7086600" y="647700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2345196411"/>
      </p:ext>
    </p:extLst>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2" name="Picture 11" descr="3D NPC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7264" y="76200"/>
            <a:ext cx="1981200" cy="1273175"/>
          </a:xfrm>
          <a:prstGeom prst="rect">
            <a:avLst/>
          </a:prstGeom>
          <a:noFill/>
          <a:ln w="9525">
            <a:noFill/>
            <a:miter lim="800000"/>
            <a:headEnd/>
            <a:tailEnd/>
          </a:ln>
        </p:spPr>
      </p:pic>
      <p:sp>
        <p:nvSpPr>
          <p:cNvPr id="5" name="Slide Number Placeholder 4"/>
          <p:cNvSpPr>
            <a:spLocks noGrp="1"/>
          </p:cNvSpPr>
          <p:nvPr>
            <p:ph type="sldNum" sz="quarter" idx="4"/>
          </p:nvPr>
        </p:nvSpPr>
        <p:spPr>
          <a:xfrm>
            <a:off x="7086600" y="6466194"/>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2603123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solidFill>
                  <a:schemeClr val="tx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Line 28"/>
          <p:cNvSpPr>
            <a:spLocks noChangeShapeType="1"/>
          </p:cNvSpPr>
          <p:nvPr/>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7" name="Text Box 27"/>
          <p:cNvSpPr txBox="1">
            <a:spLocks noChangeArrowheads="1"/>
          </p:cNvSpPr>
          <p:nvPr/>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8" name="Slide Number Placeholder 4"/>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185559778"/>
      </p:ext>
    </p:extLst>
  </p:cSld>
  <p:clrMapOvr>
    <a:masterClrMapping/>
  </p:clrMapOvr>
  <p:transition spd="med"/>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1" i="1" u="none" strike="noStrike" kern="1200" cap="none" spc="0" normalizeH="0" baseline="0" noProof="0" dirty="0">
              <a:ln>
                <a:noFill/>
              </a:ln>
              <a:solidFill>
                <a:srgbClr val="333399"/>
              </a:solidFill>
              <a:effectLst/>
              <a:uLnTx/>
              <a:uFillTx/>
              <a:latin typeface="Times New Roman" pitchFamily="18" charset="0"/>
              <a:ea typeface="+mn-ea"/>
              <a:cs typeface="Arial" charset="0"/>
            </a:endParaRPr>
          </a:p>
        </p:txBody>
      </p:sp>
      <p:sp>
        <p:nvSpPr>
          <p:cNvPr id="5"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25425" marR="0" lvl="0" indent="-225425" algn="ctr" defTabSz="914400" rtl="0" eaLnBrk="1" fontAlgn="base" latinLnBrk="0" hangingPunct="1">
              <a:lnSpc>
                <a:spcPct val="100000"/>
              </a:lnSpc>
              <a:spcBef>
                <a:spcPct val="15000"/>
              </a:spcBef>
              <a:spcAft>
                <a:spcPct val="0"/>
              </a:spcAft>
              <a:buClrTx/>
              <a:buSzTx/>
              <a:buFontTx/>
              <a:buNone/>
              <a:tabLst/>
              <a:defRPr/>
            </a:pPr>
            <a:r>
              <a:rPr kumimoji="0" lang="en-US" sz="1200" b="1" i="1" u="none" strike="noStrike" kern="1200" cap="none" spc="0" normalizeH="0" baseline="0" noProof="0" dirty="0">
                <a:ln>
                  <a:noFill/>
                </a:ln>
                <a:solidFill>
                  <a:srgbClr val="000099"/>
                </a:solidFill>
                <a:effectLst/>
                <a:uLnTx/>
                <a:uFillTx/>
                <a:latin typeface="Arial" charset="0"/>
                <a:ea typeface="+mn-ea"/>
                <a:cs typeface="Arial" charset="0"/>
              </a:rPr>
              <a:t>Firm-Fair-Consistent</a:t>
            </a:r>
          </a:p>
        </p:txBody>
      </p:sp>
      <p:sp>
        <p:nvSpPr>
          <p:cNvPr id="6" name="Slide Number Placeholder 4"/>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260004"/>
      </p:ext>
    </p:extLst>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1" i="1" u="none" strike="noStrike" kern="1200" cap="none" spc="0" normalizeH="0" baseline="0" noProof="0" dirty="0">
              <a:ln>
                <a:noFill/>
              </a:ln>
              <a:solidFill>
                <a:srgbClr val="333399"/>
              </a:solidFill>
              <a:effectLst/>
              <a:uLnTx/>
              <a:uFillTx/>
              <a:latin typeface="Times New Roman" pitchFamily="18" charset="0"/>
              <a:ea typeface="+mn-ea"/>
              <a:cs typeface="Arial" charset="0"/>
            </a:endParaRPr>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25425" marR="0" lvl="0" indent="-225425" algn="ctr" defTabSz="914400" rtl="0" eaLnBrk="1" fontAlgn="base" latinLnBrk="0" hangingPunct="1">
              <a:lnSpc>
                <a:spcPct val="100000"/>
              </a:lnSpc>
              <a:spcBef>
                <a:spcPct val="15000"/>
              </a:spcBef>
              <a:spcAft>
                <a:spcPct val="0"/>
              </a:spcAft>
              <a:buClrTx/>
              <a:buSzTx/>
              <a:buFontTx/>
              <a:buNone/>
              <a:tabLst/>
              <a:defRPr/>
            </a:pPr>
            <a:r>
              <a:rPr kumimoji="0" lang="en-US" sz="1200" b="1" i="1" u="none" strike="noStrike" kern="1200" cap="none" spc="0" normalizeH="0" baseline="0" noProof="0" dirty="0">
                <a:ln>
                  <a:noFill/>
                </a:ln>
                <a:solidFill>
                  <a:srgbClr val="000099"/>
                </a:solidFill>
                <a:effectLst/>
                <a:uLnTx/>
                <a:uFillTx/>
                <a:latin typeface="Arial" charset="0"/>
                <a:ea typeface="+mn-ea"/>
                <a:cs typeface="Arial" charset="0"/>
              </a:rPr>
              <a:t>Firm-Fair-Consistent</a:t>
            </a:r>
          </a:p>
        </p:txBody>
      </p:sp>
      <p:sp>
        <p:nvSpPr>
          <p:cNvPr id="7" name="Slide Number Placeholder 4"/>
          <p:cNvSpPr>
            <a:spLocks noGrp="1"/>
          </p:cNvSpPr>
          <p:nvPr>
            <p:ph type="sldNum" sz="quarter" idx="4"/>
          </p:nvPr>
        </p:nvSpPr>
        <p:spPr>
          <a:xfrm>
            <a:off x="7086600" y="649537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639854377"/>
      </p:ext>
    </p:extLst>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descr="3D NPC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158" y="35653"/>
            <a:ext cx="2400300" cy="1543050"/>
          </a:xfrm>
          <a:prstGeom prst="rect">
            <a:avLst/>
          </a:prstGeom>
          <a:noFill/>
          <a:ln w="9525">
            <a:noFill/>
            <a:miter lim="800000"/>
            <a:headEnd/>
            <a:tailEnd/>
          </a:ln>
        </p:spPr>
      </p:pic>
      <p:sp>
        <p:nvSpPr>
          <p:cNvPr id="858114" name="Rectangle 2"/>
          <p:cNvSpPr>
            <a:spLocks noGrp="1" noChangeArrowheads="1"/>
          </p:cNvSpPr>
          <p:nvPr>
            <p:ph type="ctrTitle"/>
          </p:nvPr>
        </p:nvSpPr>
        <p:spPr>
          <a:xfrm>
            <a:off x="781050" y="1809750"/>
            <a:ext cx="7772400" cy="1470025"/>
          </a:xfrm>
        </p:spPr>
        <p:txBody>
          <a:bodyPr/>
          <a:lstStyle>
            <a:lvl1pPr>
              <a:defRPr>
                <a:solidFill>
                  <a:schemeClr val="accent2"/>
                </a:solidFill>
              </a:defRPr>
            </a:lvl1pPr>
          </a:lstStyle>
          <a:p>
            <a:r>
              <a:rPr lang="en-US"/>
              <a:t>Click to edit Master title style</a:t>
            </a:r>
          </a:p>
        </p:txBody>
      </p:sp>
      <p:sp>
        <p:nvSpPr>
          <p:cNvPr id="858115" name="Rectangle 3"/>
          <p:cNvSpPr>
            <a:spLocks noGrp="1" noChangeArrowheads="1"/>
          </p:cNvSpPr>
          <p:nvPr>
            <p:ph type="subTitle" idx="1"/>
          </p:nvPr>
        </p:nvSpPr>
        <p:spPr>
          <a:xfrm>
            <a:off x="381000" y="4067175"/>
            <a:ext cx="5867400" cy="1752600"/>
          </a:xfrm>
        </p:spPr>
        <p:txBody>
          <a:bodyPr/>
          <a:lstStyle>
            <a:lvl1pPr marL="0" indent="0" algn="ctr">
              <a:buFontTx/>
              <a:buNone/>
              <a:defRPr>
                <a:solidFill>
                  <a:schemeClr val="accent2"/>
                </a:solidFill>
              </a:defRPr>
            </a:lvl1pPr>
          </a:lstStyle>
          <a:p>
            <a:r>
              <a:rPr lang="en-US"/>
              <a:t>Click to edit Master subtitle style</a:t>
            </a:r>
          </a:p>
        </p:txBody>
      </p:sp>
    </p:spTree>
    <p:extLst>
      <p:ext uri="{BB962C8B-B14F-4D97-AF65-F5344CB8AC3E}">
        <p14:creationId xmlns:p14="http://schemas.microsoft.com/office/powerpoint/2010/main" val="3707017854"/>
      </p:ext>
    </p:extLst>
  </p:cSld>
  <p:clrMapOvr>
    <a:masterClrMapping/>
  </p:clrMapOvr>
  <p:transition spd="med"/>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404338176"/>
      </p:ext>
    </p:extLst>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5"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1162042368"/>
      </p:ext>
    </p:extLst>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4338" y="13716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05338" y="13716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7"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2727897202"/>
      </p:ext>
    </p:extLst>
  </p:cSld>
  <p:clrMapOvr>
    <a:masterClrMapping/>
  </p:clrMapOvr>
  <p:transition spd="med"/>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9"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838195541"/>
      </p:ext>
    </p:extLst>
  </p:cSld>
  <p:clrMapOvr>
    <a:masterClrMapping/>
  </p:clrMapOvr>
  <p:transition spd="med"/>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5"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293458723"/>
      </p:ext>
    </p:extLst>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4"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3251976795"/>
      </p:ext>
    </p:extLst>
  </p:cSld>
  <p:clrMapOvr>
    <a:masterClrMapping/>
  </p:clrMapOvr>
  <p:transition spd="med"/>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7"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1879081576"/>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Line 28"/>
          <p:cNvSpPr>
            <a:spLocks noChangeShapeType="1"/>
          </p:cNvSpPr>
          <p:nvPr/>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7" name="Text Box 27"/>
          <p:cNvSpPr txBox="1">
            <a:spLocks noChangeArrowheads="1"/>
          </p:cNvSpPr>
          <p:nvPr/>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8" name="Slide Number Placeholder 4"/>
          <p:cNvSpPr>
            <a:spLocks noGrp="1"/>
          </p:cNvSpPr>
          <p:nvPr>
            <p:ph type="sldNum" sz="quarter" idx="4"/>
          </p:nvPr>
        </p:nvSpPr>
        <p:spPr>
          <a:xfrm>
            <a:off x="7086600" y="651029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2672052658"/>
      </p:ext>
    </p:extLst>
  </p:cSld>
  <p:clrMapOvr>
    <a:masterClrMapping/>
  </p:clrMapOvr>
  <p:transition spd="med"/>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7"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3389244189"/>
      </p:ext>
    </p:extLst>
  </p:cSld>
  <p:clrMapOvr>
    <a:masterClrMapping/>
  </p:clrMapOvr>
  <p:transition spd="med"/>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2957684187"/>
      </p:ext>
    </p:extLst>
  </p:cSld>
  <p:clrMapOvr>
    <a:masterClrMapping/>
  </p:clrMapOvr>
  <p:transition spd="med"/>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8600" y="328613"/>
            <a:ext cx="2065338" cy="61483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328613"/>
            <a:ext cx="6045200" cy="61483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955978283"/>
      </p:ext>
    </p:extLst>
  </p:cSld>
  <p:clrMapOvr>
    <a:masterClrMapping/>
  </p:clrMapOvr>
  <p:transition spd="med"/>
</p:sldLayout>
</file>

<file path=ppt/slideLayouts/slideLayout9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328613"/>
            <a:ext cx="8229600" cy="838200"/>
          </a:xfrm>
        </p:spPr>
        <p:txBody>
          <a:bodyPr/>
          <a:lstStyle>
            <a:lvl1pPr>
              <a:defRPr sz="3200"/>
            </a:lvl1pPr>
          </a:lstStyle>
          <a:p>
            <a:r>
              <a:rPr lang="en-US"/>
              <a:t>Click to edit Master title style</a:t>
            </a:r>
          </a:p>
        </p:txBody>
      </p:sp>
      <p:sp>
        <p:nvSpPr>
          <p:cNvPr id="3" name="Content Placeholder 2"/>
          <p:cNvSpPr>
            <a:spLocks noGrp="1"/>
          </p:cNvSpPr>
          <p:nvPr>
            <p:ph sz="half" idx="1"/>
          </p:nvPr>
        </p:nvSpPr>
        <p:spPr>
          <a:xfrm>
            <a:off x="414338" y="1371600"/>
            <a:ext cx="4038600" cy="5105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5338" y="1371600"/>
            <a:ext cx="4038600" cy="5105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7"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3332494441"/>
      </p:ext>
    </p:extLst>
  </p:cSld>
  <p:clrMapOvr>
    <a:masterClrMapping/>
  </p:clrMapOvr>
  <p:transition spd="med"/>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2" name="Picture 11" descr="3D NPC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 y="76200"/>
            <a:ext cx="1981200" cy="1273175"/>
          </a:xfrm>
          <a:prstGeom prst="rect">
            <a:avLst/>
          </a:prstGeom>
          <a:noFill/>
          <a:ln w="9525">
            <a:noFill/>
            <a:miter lim="800000"/>
            <a:headEnd/>
            <a:tailEnd/>
          </a:ln>
        </p:spPr>
      </p:pic>
    </p:spTree>
    <p:extLst>
      <p:ext uri="{BB962C8B-B14F-4D97-AF65-F5344CB8AC3E}">
        <p14:creationId xmlns:p14="http://schemas.microsoft.com/office/powerpoint/2010/main" val="205824079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1537382539"/>
      </p:ext>
    </p:extLst>
  </p:cSld>
  <p:clrMapOvr>
    <a:masterClrMapping/>
  </p:clrMapOvr>
  <p:transition spd="med"/>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descr="3D NPC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76200"/>
            <a:ext cx="2400300" cy="1543050"/>
          </a:xfrm>
          <a:prstGeom prst="rect">
            <a:avLst/>
          </a:prstGeom>
          <a:noFill/>
          <a:ln w="9525">
            <a:noFill/>
            <a:miter lim="800000"/>
            <a:headEnd/>
            <a:tailEnd/>
          </a:ln>
        </p:spPr>
      </p:pic>
      <p:sp>
        <p:nvSpPr>
          <p:cNvPr id="858114" name="Rectangle 2"/>
          <p:cNvSpPr>
            <a:spLocks noGrp="1" noChangeArrowheads="1"/>
          </p:cNvSpPr>
          <p:nvPr>
            <p:ph type="ctrTitle"/>
          </p:nvPr>
        </p:nvSpPr>
        <p:spPr>
          <a:xfrm>
            <a:off x="781050" y="1809750"/>
            <a:ext cx="7772400" cy="1470025"/>
          </a:xfrm>
        </p:spPr>
        <p:txBody>
          <a:bodyPr/>
          <a:lstStyle>
            <a:lvl1pPr>
              <a:defRPr>
                <a:solidFill>
                  <a:schemeClr val="accent2"/>
                </a:solidFill>
              </a:defRPr>
            </a:lvl1pPr>
          </a:lstStyle>
          <a:p>
            <a:r>
              <a:rPr lang="en-US"/>
              <a:t>Click to edit Master title style</a:t>
            </a:r>
          </a:p>
        </p:txBody>
      </p:sp>
      <p:sp>
        <p:nvSpPr>
          <p:cNvPr id="858115" name="Rectangle 3"/>
          <p:cNvSpPr>
            <a:spLocks noGrp="1" noChangeArrowheads="1"/>
          </p:cNvSpPr>
          <p:nvPr>
            <p:ph type="subTitle" idx="1"/>
          </p:nvPr>
        </p:nvSpPr>
        <p:spPr>
          <a:xfrm>
            <a:off x="381000" y="4067175"/>
            <a:ext cx="5867400" cy="1752600"/>
          </a:xfrm>
        </p:spPr>
        <p:txBody>
          <a:bodyPr/>
          <a:lstStyle>
            <a:lvl1pPr marL="0" indent="0" algn="ctr">
              <a:buFontTx/>
              <a:buNone/>
              <a:defRPr>
                <a:solidFill>
                  <a:schemeClr val="accent2"/>
                </a:solidFill>
              </a:defRPr>
            </a:lvl1pPr>
          </a:lstStyle>
          <a:p>
            <a:r>
              <a:rPr lang="en-US"/>
              <a:t>Click to edit Master subtitle style</a:t>
            </a:r>
          </a:p>
        </p:txBody>
      </p:sp>
      <p:sp>
        <p:nvSpPr>
          <p:cNvPr id="6" name="Slide Number Placeholder 4"/>
          <p:cNvSpPr>
            <a:spLocks noGrp="1"/>
          </p:cNvSpPr>
          <p:nvPr>
            <p:ph type="sldNum" sz="quarter" idx="4"/>
          </p:nvPr>
        </p:nvSpPr>
        <p:spPr>
          <a:xfrm>
            <a:off x="7086600" y="648325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781545446"/>
      </p:ext>
    </p:extLst>
  </p:cSld>
  <p:clrMapOvr>
    <a:masterClrMapping/>
  </p:clrMapOvr>
  <p:transition spd="med"/>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7" name="Slide Number Placeholder 4"/>
          <p:cNvSpPr>
            <a:spLocks noGrp="1"/>
          </p:cNvSpPr>
          <p:nvPr>
            <p:ph type="sldNum" sz="quarter" idx="4"/>
          </p:nvPr>
        </p:nvSpPr>
        <p:spPr>
          <a:xfrm>
            <a:off x="7086600" y="647700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2083167371"/>
      </p:ext>
    </p:extLst>
  </p:cSld>
  <p:clrMapOvr>
    <a:masterClrMapping/>
  </p:clrMapOvr>
  <p:transition spd="med"/>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5"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7" name="Slide Number Placeholder 4"/>
          <p:cNvSpPr>
            <a:spLocks noGrp="1"/>
          </p:cNvSpPr>
          <p:nvPr>
            <p:ph type="sldNum" sz="quarter" idx="4"/>
          </p:nvPr>
        </p:nvSpPr>
        <p:spPr>
          <a:xfrm>
            <a:off x="7086600" y="649351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4186182891"/>
      </p:ext>
    </p:extLst>
  </p:cSld>
  <p:clrMapOvr>
    <a:masterClrMapping/>
  </p:clrMapOvr>
  <p:transition spd="med"/>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4338" y="13716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05338" y="13716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7"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8" name="Slide Number Placeholder 4"/>
          <p:cNvSpPr>
            <a:spLocks noGrp="1"/>
          </p:cNvSpPr>
          <p:nvPr>
            <p:ph type="sldNum" sz="quarter" idx="4"/>
          </p:nvPr>
        </p:nvSpPr>
        <p:spPr>
          <a:xfrm>
            <a:off x="7086600" y="65087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3305437486"/>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slideLayout" Target="../slideLayouts/slideLayout137.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slideLayout" Target="../slideLayouts/slideLayout136.xml"/><Relationship Id="rId17" Type="http://schemas.openxmlformats.org/officeDocument/2006/relationships/image" Target="../media/image2.jpeg"/><Relationship Id="rId2" Type="http://schemas.openxmlformats.org/officeDocument/2006/relationships/slideLayout" Target="../slideLayouts/slideLayout126.xml"/><Relationship Id="rId16" Type="http://schemas.openxmlformats.org/officeDocument/2006/relationships/image" Target="../media/image1.jpeg"/><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5" Type="http://schemas.openxmlformats.org/officeDocument/2006/relationships/theme" Target="../theme/theme10.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 Id="rId14" Type="http://schemas.openxmlformats.org/officeDocument/2006/relationships/slideLayout" Target="../slideLayouts/slideLayout13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6.xml"/><Relationship Id="rId13" Type="http://schemas.openxmlformats.org/officeDocument/2006/relationships/slideLayout" Target="../slideLayouts/slideLayout151.xml"/><Relationship Id="rId3" Type="http://schemas.openxmlformats.org/officeDocument/2006/relationships/slideLayout" Target="../slideLayouts/slideLayout141.xml"/><Relationship Id="rId7" Type="http://schemas.openxmlformats.org/officeDocument/2006/relationships/slideLayout" Target="../slideLayouts/slideLayout145.xml"/><Relationship Id="rId12" Type="http://schemas.openxmlformats.org/officeDocument/2006/relationships/slideLayout" Target="../slideLayouts/slideLayout150.xml"/><Relationship Id="rId17" Type="http://schemas.openxmlformats.org/officeDocument/2006/relationships/image" Target="../media/image2.jpeg"/><Relationship Id="rId2" Type="http://schemas.openxmlformats.org/officeDocument/2006/relationships/slideLayout" Target="../slideLayouts/slideLayout140.xml"/><Relationship Id="rId16" Type="http://schemas.openxmlformats.org/officeDocument/2006/relationships/image" Target="../media/image1.jpeg"/><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5" Type="http://schemas.openxmlformats.org/officeDocument/2006/relationships/slideLayout" Target="../slideLayouts/slideLayout143.xml"/><Relationship Id="rId15" Type="http://schemas.openxmlformats.org/officeDocument/2006/relationships/theme" Target="../theme/theme11.xml"/><Relationship Id="rId10" Type="http://schemas.openxmlformats.org/officeDocument/2006/relationships/slideLayout" Target="../slideLayouts/slideLayout148.xml"/><Relationship Id="rId4" Type="http://schemas.openxmlformats.org/officeDocument/2006/relationships/slideLayout" Target="../slideLayouts/slideLayout142.xml"/><Relationship Id="rId9" Type="http://schemas.openxmlformats.org/officeDocument/2006/relationships/slideLayout" Target="../slideLayouts/slideLayout147.xml"/><Relationship Id="rId14" Type="http://schemas.openxmlformats.org/officeDocument/2006/relationships/slideLayout" Target="../slideLayouts/slideLayout1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2.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1.jpeg"/><Relationship Id="rId2" Type="http://schemas.openxmlformats.org/officeDocument/2006/relationships/slideLayout" Target="../slideLayouts/slideLayout16.xml"/><Relationship Id="rId16"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image" Target="../media/image2.jpeg"/><Relationship Id="rId2" Type="http://schemas.openxmlformats.org/officeDocument/2006/relationships/slideLayout" Target="../slideLayouts/slideLayout31.xml"/><Relationship Id="rId16" Type="http://schemas.openxmlformats.org/officeDocument/2006/relationships/image" Target="../media/image1.jpeg"/><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theme" Target="../theme/theme3.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image" Target="../media/image2.jpeg"/><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image" Target="../media/image1.jpeg"/><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theme" Target="../theme/theme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6" Type="http://schemas.openxmlformats.org/officeDocument/2006/relationships/image" Target="../media/image2.jpeg"/><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image" Target="../media/image1.jpeg"/><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18" Type="http://schemas.openxmlformats.org/officeDocument/2006/relationships/image" Target="../media/image2.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image" Target="../media/image1.jpeg"/><Relationship Id="rId2" Type="http://schemas.openxmlformats.org/officeDocument/2006/relationships/slideLayout" Target="../slideLayouts/slideLayout68.xml"/><Relationship Id="rId16" Type="http://schemas.openxmlformats.org/officeDocument/2006/relationships/theme" Target="../theme/theme6.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17" Type="http://schemas.openxmlformats.org/officeDocument/2006/relationships/image" Target="../media/image2.jpeg"/><Relationship Id="rId2" Type="http://schemas.openxmlformats.org/officeDocument/2006/relationships/slideLayout" Target="../slideLayouts/slideLayout83.xml"/><Relationship Id="rId16" Type="http://schemas.openxmlformats.org/officeDocument/2006/relationships/image" Target="../media/image1.jpeg"/><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theme" Target="../theme/theme7.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slideLayout" Target="../slideLayouts/slideLayout108.xml"/><Relationship Id="rId18" Type="http://schemas.openxmlformats.org/officeDocument/2006/relationships/image" Target="../media/image2.jpe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17" Type="http://schemas.openxmlformats.org/officeDocument/2006/relationships/image" Target="../media/image1.jpeg"/><Relationship Id="rId2" Type="http://schemas.openxmlformats.org/officeDocument/2006/relationships/slideLayout" Target="../slideLayouts/slideLayout97.xml"/><Relationship Id="rId16" Type="http://schemas.openxmlformats.org/officeDocument/2006/relationships/theme" Target="../theme/theme8.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5" Type="http://schemas.openxmlformats.org/officeDocument/2006/relationships/slideLayout" Target="../slideLayouts/slideLayout11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slideLayout" Target="../slideLayouts/slideLayout10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slideLayout" Target="../slideLayouts/slideLayout123.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17" Type="http://schemas.openxmlformats.org/officeDocument/2006/relationships/image" Target="../media/image2.jpeg"/><Relationship Id="rId2" Type="http://schemas.openxmlformats.org/officeDocument/2006/relationships/slideLayout" Target="../slideLayouts/slideLayout112.xml"/><Relationship Id="rId16" Type="http://schemas.openxmlformats.org/officeDocument/2006/relationships/image" Target="../media/image1.jpeg"/><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theme" Target="../theme/theme9.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slideLayout" Target="../slideLayouts/slideLayout1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381000" y="328613"/>
            <a:ext cx="8229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TITLE OF SLIDE</a:t>
            </a:r>
          </a:p>
        </p:txBody>
      </p:sp>
      <p:sp>
        <p:nvSpPr>
          <p:cNvPr id="6147" name="Rectangle 3"/>
          <p:cNvSpPr>
            <a:spLocks noGrp="1" noChangeArrowheads="1"/>
          </p:cNvSpPr>
          <p:nvPr>
            <p:ph type="body" idx="1"/>
          </p:nvPr>
        </p:nvSpPr>
        <p:spPr bwMode="auto">
          <a:xfrm>
            <a:off x="414338" y="1371600"/>
            <a:ext cx="82296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148" name="Picture 4" descr="3D NPC Logo"/>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52400" y="128588"/>
            <a:ext cx="1447800" cy="938212"/>
          </a:xfrm>
          <a:prstGeom prst="rect">
            <a:avLst/>
          </a:prstGeom>
          <a:noFill/>
          <a:ln w="9525">
            <a:noFill/>
            <a:miter lim="800000"/>
            <a:headEnd/>
            <a:tailEnd/>
          </a:ln>
        </p:spPr>
      </p:pic>
      <p:sp>
        <p:nvSpPr>
          <p:cNvPr id="857094" name="Line 6"/>
          <p:cNvSpPr>
            <a:spLocks noChangeShapeType="1"/>
          </p:cNvSpPr>
          <p:nvPr/>
        </p:nvSpPr>
        <p:spPr bwMode="auto">
          <a:xfrm>
            <a:off x="1828800" y="990600"/>
            <a:ext cx="5486400" cy="0"/>
          </a:xfrm>
          <a:prstGeom prst="line">
            <a:avLst/>
          </a:prstGeom>
          <a:noFill/>
          <a:ln w="38100">
            <a:solidFill>
              <a:srgbClr val="000066"/>
            </a:solidFill>
            <a:round/>
            <a:headEnd/>
            <a:tailEnd/>
          </a:ln>
          <a:effectLst/>
        </p:spPr>
        <p:txBody>
          <a:bodyPr/>
          <a:lstStyle/>
          <a:p>
            <a:pPr>
              <a:defRPr/>
            </a:pPr>
            <a:endParaRPr lang="en-US" dirty="0">
              <a:cs typeface="+mn-cs"/>
            </a:endParaRPr>
          </a:p>
        </p:txBody>
      </p:sp>
      <p:sp>
        <p:nvSpPr>
          <p:cNvPr id="857095" name="Line 7"/>
          <p:cNvSpPr>
            <a:spLocks noChangeShapeType="1"/>
          </p:cNvSpPr>
          <p:nvPr/>
        </p:nvSpPr>
        <p:spPr bwMode="auto">
          <a:xfrm>
            <a:off x="2209800" y="1066800"/>
            <a:ext cx="5486400" cy="0"/>
          </a:xfrm>
          <a:prstGeom prst="line">
            <a:avLst/>
          </a:prstGeom>
          <a:noFill/>
          <a:ln w="38100">
            <a:solidFill>
              <a:srgbClr val="990000"/>
            </a:solidFill>
            <a:round/>
            <a:headEnd/>
            <a:tailEnd/>
          </a:ln>
          <a:effectLst/>
        </p:spPr>
        <p:txBody>
          <a:bodyPr/>
          <a:lstStyle/>
          <a:p>
            <a:pPr>
              <a:defRPr/>
            </a:pPr>
            <a:endParaRPr lang="en-US" dirty="0">
              <a:cs typeface="+mn-cs"/>
            </a:endParaRPr>
          </a:p>
        </p:txBody>
      </p:sp>
      <p:pic>
        <p:nvPicPr>
          <p:cNvPr id="2" name="Picture 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908966" y="128588"/>
            <a:ext cx="998194" cy="1102006"/>
          </a:xfrm>
          <a:prstGeom prst="rect">
            <a:avLst/>
          </a:prstGeom>
        </p:spPr>
      </p:pic>
      <p:sp>
        <p:nvSpPr>
          <p:cNvPr id="5" name="Slide Number Placeholder 4"/>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602827841"/>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01" r:id="rId14"/>
  </p:sldLayoutIdLst>
  <p:transition spd="med"/>
  <p:txStyles>
    <p:titleStyle>
      <a:lvl1pPr algn="ctr" rtl="0" eaLnBrk="1" fontAlgn="base" hangingPunct="1">
        <a:spcBef>
          <a:spcPct val="0"/>
        </a:spcBef>
        <a:spcAft>
          <a:spcPct val="0"/>
        </a:spcAft>
        <a:defRPr sz="3600">
          <a:solidFill>
            <a:srgbClr val="000099"/>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Font typeface="Wingdings" pitchFamily="2" charset="2"/>
        <a:buChar char="Ø"/>
        <a:defRPr sz="2400">
          <a:solidFill>
            <a:schemeClr val="tx1"/>
          </a:solidFill>
          <a:latin typeface="+mn-lt"/>
          <a:cs typeface="+mn-cs"/>
        </a:defRPr>
      </a:lvl3pPr>
      <a:lvl4pPr marL="1600200" indent="-228600" algn="l" rtl="0" eaLnBrk="1" fontAlgn="base" hangingPunct="1">
        <a:spcBef>
          <a:spcPct val="20000"/>
        </a:spcBef>
        <a:spcAft>
          <a:spcPct val="0"/>
        </a:spcAft>
        <a:buChar char="o"/>
        <a:defRPr sz="2000">
          <a:solidFill>
            <a:schemeClr val="tx1"/>
          </a:solidFill>
          <a:latin typeface="+mn-lt"/>
          <a:cs typeface="+mn-cs"/>
        </a:defRPr>
      </a:lvl4pPr>
      <a:lvl5pPr marL="20574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5pPr>
      <a:lvl6pPr marL="25146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6pPr>
      <a:lvl7pPr marL="29718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7pPr>
      <a:lvl8pPr marL="34290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8pPr>
      <a:lvl9pPr marL="38862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381000" y="328613"/>
            <a:ext cx="8229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TITLE OF SLIDE</a:t>
            </a:r>
          </a:p>
        </p:txBody>
      </p:sp>
      <p:sp>
        <p:nvSpPr>
          <p:cNvPr id="6147" name="Rectangle 3"/>
          <p:cNvSpPr>
            <a:spLocks noGrp="1" noChangeArrowheads="1"/>
          </p:cNvSpPr>
          <p:nvPr>
            <p:ph type="body" idx="1"/>
          </p:nvPr>
        </p:nvSpPr>
        <p:spPr bwMode="auto">
          <a:xfrm>
            <a:off x="414338" y="1371600"/>
            <a:ext cx="82296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148" name="Picture 4" descr="3D NPC Logo"/>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52400" y="128588"/>
            <a:ext cx="1447800" cy="938212"/>
          </a:xfrm>
          <a:prstGeom prst="rect">
            <a:avLst/>
          </a:prstGeom>
          <a:noFill/>
          <a:ln w="9525">
            <a:noFill/>
            <a:miter lim="800000"/>
            <a:headEnd/>
            <a:tailEnd/>
          </a:ln>
        </p:spPr>
      </p:pic>
      <p:sp>
        <p:nvSpPr>
          <p:cNvPr id="857094" name="Line 6"/>
          <p:cNvSpPr>
            <a:spLocks noChangeShapeType="1"/>
          </p:cNvSpPr>
          <p:nvPr/>
        </p:nvSpPr>
        <p:spPr bwMode="auto">
          <a:xfrm>
            <a:off x="1828800" y="990600"/>
            <a:ext cx="5486400" cy="0"/>
          </a:xfrm>
          <a:prstGeom prst="line">
            <a:avLst/>
          </a:prstGeom>
          <a:noFill/>
          <a:ln w="38100">
            <a:solidFill>
              <a:srgbClr val="000066"/>
            </a:solidFill>
            <a:round/>
            <a:headEnd/>
            <a:tailEnd/>
          </a:ln>
          <a:effectLst/>
        </p:spPr>
        <p:txBody>
          <a:bodyPr/>
          <a:lstStyle/>
          <a:p>
            <a:pPr>
              <a:defRPr/>
            </a:pPr>
            <a:endParaRPr lang="en-US" dirty="0">
              <a:cs typeface="+mn-cs"/>
            </a:endParaRPr>
          </a:p>
        </p:txBody>
      </p:sp>
      <p:sp>
        <p:nvSpPr>
          <p:cNvPr id="857095" name="Line 7"/>
          <p:cNvSpPr>
            <a:spLocks noChangeShapeType="1"/>
          </p:cNvSpPr>
          <p:nvPr/>
        </p:nvSpPr>
        <p:spPr bwMode="auto">
          <a:xfrm>
            <a:off x="2209800" y="1066800"/>
            <a:ext cx="5486400" cy="0"/>
          </a:xfrm>
          <a:prstGeom prst="line">
            <a:avLst/>
          </a:prstGeom>
          <a:noFill/>
          <a:ln w="38100">
            <a:solidFill>
              <a:srgbClr val="990000"/>
            </a:solidFill>
            <a:round/>
            <a:headEnd/>
            <a:tailEnd/>
          </a:ln>
          <a:effectLst/>
        </p:spPr>
        <p:txBody>
          <a:bodyPr/>
          <a:lstStyle/>
          <a:p>
            <a:pPr>
              <a:defRPr/>
            </a:pPr>
            <a:endParaRPr lang="en-US" dirty="0">
              <a:cs typeface="+mn-cs"/>
            </a:endParaRPr>
          </a:p>
        </p:txBody>
      </p:sp>
      <p:pic>
        <p:nvPicPr>
          <p:cNvPr id="2" name="Picture 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908966" y="128588"/>
            <a:ext cx="998194" cy="1102006"/>
          </a:xfrm>
          <a:prstGeom prst="rect">
            <a:avLst/>
          </a:prstGeom>
        </p:spPr>
      </p:pic>
      <p:sp>
        <p:nvSpPr>
          <p:cNvPr id="5" name="Slide Number Placeholder 4"/>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4157357771"/>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47" r:id="rId12"/>
    <p:sldLayoutId id="2147483848" r:id="rId13"/>
    <p:sldLayoutId id="2147483849" r:id="rId14"/>
  </p:sldLayoutIdLst>
  <p:transition spd="med"/>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Font typeface="Wingdings" pitchFamily="2" charset="2"/>
        <a:buChar char="Ø"/>
        <a:defRPr sz="2400">
          <a:solidFill>
            <a:schemeClr val="tx1"/>
          </a:solidFill>
          <a:latin typeface="+mn-lt"/>
          <a:cs typeface="+mn-cs"/>
        </a:defRPr>
      </a:lvl3pPr>
      <a:lvl4pPr marL="1600200" indent="-228600" algn="l" rtl="0" eaLnBrk="1" fontAlgn="base" hangingPunct="1">
        <a:spcBef>
          <a:spcPct val="20000"/>
        </a:spcBef>
        <a:spcAft>
          <a:spcPct val="0"/>
        </a:spcAft>
        <a:buChar char="o"/>
        <a:defRPr sz="2000">
          <a:solidFill>
            <a:schemeClr val="tx1"/>
          </a:solidFill>
          <a:latin typeface="+mn-lt"/>
          <a:cs typeface="+mn-cs"/>
        </a:defRPr>
      </a:lvl4pPr>
      <a:lvl5pPr marL="20574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5pPr>
      <a:lvl6pPr marL="25146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6pPr>
      <a:lvl7pPr marL="29718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7pPr>
      <a:lvl8pPr marL="34290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8pPr>
      <a:lvl9pPr marL="38862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381000" y="328613"/>
            <a:ext cx="8229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TITLE OF SLIDE</a:t>
            </a:r>
          </a:p>
        </p:txBody>
      </p:sp>
      <p:sp>
        <p:nvSpPr>
          <p:cNvPr id="6147" name="Rectangle 3"/>
          <p:cNvSpPr>
            <a:spLocks noGrp="1" noChangeArrowheads="1"/>
          </p:cNvSpPr>
          <p:nvPr>
            <p:ph type="body" idx="1"/>
          </p:nvPr>
        </p:nvSpPr>
        <p:spPr bwMode="auto">
          <a:xfrm>
            <a:off x="414338" y="1371600"/>
            <a:ext cx="82296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148" name="Picture 4" descr="3D NPC Logo"/>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52400" y="128588"/>
            <a:ext cx="1447800" cy="938212"/>
          </a:xfrm>
          <a:prstGeom prst="rect">
            <a:avLst/>
          </a:prstGeom>
          <a:noFill/>
          <a:ln w="9525">
            <a:noFill/>
            <a:miter lim="800000"/>
            <a:headEnd/>
            <a:tailEnd/>
          </a:ln>
        </p:spPr>
      </p:pic>
      <p:sp>
        <p:nvSpPr>
          <p:cNvPr id="857094" name="Line 6"/>
          <p:cNvSpPr>
            <a:spLocks noChangeShapeType="1"/>
          </p:cNvSpPr>
          <p:nvPr/>
        </p:nvSpPr>
        <p:spPr bwMode="auto">
          <a:xfrm>
            <a:off x="1828800" y="990600"/>
            <a:ext cx="5486400" cy="0"/>
          </a:xfrm>
          <a:prstGeom prst="line">
            <a:avLst/>
          </a:prstGeom>
          <a:noFill/>
          <a:ln w="38100">
            <a:solidFill>
              <a:srgbClr val="000066"/>
            </a:solidFill>
            <a:round/>
            <a:headEnd/>
            <a:tailEnd/>
          </a:ln>
          <a:effectLst/>
        </p:spPr>
        <p:txBody>
          <a:bodyPr/>
          <a:lstStyle/>
          <a:p>
            <a:pPr>
              <a:defRPr/>
            </a:pPr>
            <a:endParaRPr lang="en-US" dirty="0">
              <a:cs typeface="+mn-cs"/>
            </a:endParaRPr>
          </a:p>
        </p:txBody>
      </p:sp>
      <p:sp>
        <p:nvSpPr>
          <p:cNvPr id="857095" name="Line 7"/>
          <p:cNvSpPr>
            <a:spLocks noChangeShapeType="1"/>
          </p:cNvSpPr>
          <p:nvPr/>
        </p:nvSpPr>
        <p:spPr bwMode="auto">
          <a:xfrm>
            <a:off x="2209800" y="1066800"/>
            <a:ext cx="5486400" cy="0"/>
          </a:xfrm>
          <a:prstGeom prst="line">
            <a:avLst/>
          </a:prstGeom>
          <a:noFill/>
          <a:ln w="38100">
            <a:solidFill>
              <a:srgbClr val="990000"/>
            </a:solidFill>
            <a:round/>
            <a:headEnd/>
            <a:tailEnd/>
          </a:ln>
          <a:effectLst/>
        </p:spPr>
        <p:txBody>
          <a:bodyPr/>
          <a:lstStyle/>
          <a:p>
            <a:pPr>
              <a:defRPr/>
            </a:pPr>
            <a:endParaRPr lang="en-US" dirty="0">
              <a:cs typeface="+mn-cs"/>
            </a:endParaRPr>
          </a:p>
        </p:txBody>
      </p:sp>
      <p:pic>
        <p:nvPicPr>
          <p:cNvPr id="2" name="Picture 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908966" y="128588"/>
            <a:ext cx="998194" cy="1102006"/>
          </a:xfrm>
          <a:prstGeom prst="rect">
            <a:avLst/>
          </a:prstGeom>
        </p:spPr>
      </p:pic>
      <p:sp>
        <p:nvSpPr>
          <p:cNvPr id="5" name="Slide Number Placeholder 4"/>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2276818885"/>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 id="2147483863" r:id="rId13"/>
    <p:sldLayoutId id="2147483864" r:id="rId14"/>
  </p:sldLayoutIdLst>
  <p:transition spd="med"/>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Font typeface="Wingdings" pitchFamily="2" charset="2"/>
        <a:buChar char="Ø"/>
        <a:defRPr sz="2400">
          <a:solidFill>
            <a:schemeClr val="tx1"/>
          </a:solidFill>
          <a:latin typeface="+mn-lt"/>
          <a:cs typeface="+mn-cs"/>
        </a:defRPr>
      </a:lvl3pPr>
      <a:lvl4pPr marL="1600200" indent="-228600" algn="l" rtl="0" eaLnBrk="0" fontAlgn="base" hangingPunct="0">
        <a:spcBef>
          <a:spcPct val="20000"/>
        </a:spcBef>
        <a:spcAft>
          <a:spcPct val="0"/>
        </a:spcAft>
        <a:buChar char="o"/>
        <a:defRPr sz="2000">
          <a:solidFill>
            <a:schemeClr val="tx1"/>
          </a:solidFill>
          <a:latin typeface="+mn-lt"/>
          <a:cs typeface="+mn-cs"/>
        </a:defRPr>
      </a:lvl4pPr>
      <a:lvl5pPr marL="2057400" indent="-228600" algn="l" rtl="0" eaLnBrk="0" fontAlgn="base" hangingPunct="0">
        <a:spcBef>
          <a:spcPct val="20000"/>
        </a:spcBef>
        <a:spcAft>
          <a:spcPct val="0"/>
        </a:spcAft>
        <a:buFont typeface="Wingdings" pitchFamily="2" charset="2"/>
        <a:buChar char="§"/>
        <a:defRPr sz="2000">
          <a:solidFill>
            <a:schemeClr val="tx1"/>
          </a:solidFill>
          <a:latin typeface="+mn-lt"/>
          <a:cs typeface="+mn-cs"/>
        </a:defRPr>
      </a:lvl5pPr>
      <a:lvl6pPr marL="2514600" indent="-228600" algn="l" rtl="0" fontAlgn="base">
        <a:spcBef>
          <a:spcPct val="20000"/>
        </a:spcBef>
        <a:spcAft>
          <a:spcPct val="0"/>
        </a:spcAft>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381000" y="328613"/>
            <a:ext cx="8229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TITLE OF SLIDE</a:t>
            </a:r>
          </a:p>
        </p:txBody>
      </p:sp>
      <p:sp>
        <p:nvSpPr>
          <p:cNvPr id="6147" name="Rectangle 3"/>
          <p:cNvSpPr>
            <a:spLocks noGrp="1" noChangeArrowheads="1"/>
          </p:cNvSpPr>
          <p:nvPr>
            <p:ph type="body" idx="1"/>
          </p:nvPr>
        </p:nvSpPr>
        <p:spPr bwMode="auto">
          <a:xfrm>
            <a:off x="414338" y="1371600"/>
            <a:ext cx="82296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148" name="Picture 4" descr="3D NPC Logo"/>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52400" y="128588"/>
            <a:ext cx="1447800" cy="938212"/>
          </a:xfrm>
          <a:prstGeom prst="rect">
            <a:avLst/>
          </a:prstGeom>
          <a:noFill/>
          <a:ln w="9525">
            <a:noFill/>
            <a:miter lim="800000"/>
            <a:headEnd/>
            <a:tailEnd/>
          </a:ln>
        </p:spPr>
      </p:pic>
      <p:sp>
        <p:nvSpPr>
          <p:cNvPr id="857094" name="Line 6"/>
          <p:cNvSpPr>
            <a:spLocks noChangeShapeType="1"/>
          </p:cNvSpPr>
          <p:nvPr/>
        </p:nvSpPr>
        <p:spPr bwMode="auto">
          <a:xfrm>
            <a:off x="1828800" y="990600"/>
            <a:ext cx="5486400" cy="0"/>
          </a:xfrm>
          <a:prstGeom prst="line">
            <a:avLst/>
          </a:prstGeom>
          <a:noFill/>
          <a:ln w="38100">
            <a:solidFill>
              <a:srgbClr val="000066"/>
            </a:solidFill>
            <a:round/>
            <a:headEnd/>
            <a:tailEnd/>
          </a:ln>
          <a:effectLst/>
        </p:spPr>
        <p:txBody>
          <a:bodyPr/>
          <a:lstStyle/>
          <a:p>
            <a:pPr>
              <a:defRPr/>
            </a:pPr>
            <a:endParaRPr lang="en-US" dirty="0">
              <a:cs typeface="+mn-cs"/>
            </a:endParaRPr>
          </a:p>
        </p:txBody>
      </p:sp>
      <p:sp>
        <p:nvSpPr>
          <p:cNvPr id="857095" name="Line 7"/>
          <p:cNvSpPr>
            <a:spLocks noChangeShapeType="1"/>
          </p:cNvSpPr>
          <p:nvPr/>
        </p:nvSpPr>
        <p:spPr bwMode="auto">
          <a:xfrm>
            <a:off x="2209800" y="1066800"/>
            <a:ext cx="5486400" cy="0"/>
          </a:xfrm>
          <a:prstGeom prst="line">
            <a:avLst/>
          </a:prstGeom>
          <a:noFill/>
          <a:ln w="38100">
            <a:solidFill>
              <a:srgbClr val="990000"/>
            </a:solidFill>
            <a:round/>
            <a:headEnd/>
            <a:tailEnd/>
          </a:ln>
          <a:effectLst/>
        </p:spPr>
        <p:txBody>
          <a:bodyPr/>
          <a:lstStyle/>
          <a:p>
            <a:pPr>
              <a:defRPr/>
            </a:pPr>
            <a:endParaRPr lang="en-US" dirty="0">
              <a:cs typeface="+mn-cs"/>
            </a:endParaRPr>
          </a:p>
        </p:txBody>
      </p:sp>
      <p:pic>
        <p:nvPicPr>
          <p:cNvPr id="2" name="Picture 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908966" y="128588"/>
            <a:ext cx="998194" cy="1102006"/>
          </a:xfrm>
          <a:prstGeom prst="rect">
            <a:avLst/>
          </a:prstGeom>
        </p:spPr>
      </p:pic>
      <p:sp>
        <p:nvSpPr>
          <p:cNvPr id="3" name="TextBox 2"/>
          <p:cNvSpPr txBox="1"/>
          <p:nvPr/>
        </p:nvSpPr>
        <p:spPr>
          <a:xfrm>
            <a:off x="2861953" y="0"/>
            <a:ext cx="3170712" cy="338554"/>
          </a:xfrm>
          <a:prstGeom prst="rect">
            <a:avLst/>
          </a:prstGeom>
          <a:noFill/>
        </p:spPr>
        <p:txBody>
          <a:bodyPr wrap="square" rtlCol="0">
            <a:spAutoFit/>
          </a:bodyPr>
          <a:lstStyle/>
          <a:p>
            <a:r>
              <a:rPr lang="en-US" sz="1600" dirty="0">
                <a:solidFill>
                  <a:srgbClr val="000099"/>
                </a:solidFill>
              </a:rPr>
              <a:t>CONTROLLED</a:t>
            </a:r>
          </a:p>
        </p:txBody>
      </p:sp>
      <p:sp>
        <p:nvSpPr>
          <p:cNvPr id="5" name="Slide Number Placeholder 4"/>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2207900271"/>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Lst>
  <p:transition spd="med"/>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Font typeface="Wingdings" pitchFamily="2" charset="2"/>
        <a:buChar char="Ø"/>
        <a:defRPr sz="2400">
          <a:solidFill>
            <a:schemeClr val="tx1"/>
          </a:solidFill>
          <a:latin typeface="+mn-lt"/>
          <a:cs typeface="+mn-cs"/>
        </a:defRPr>
      </a:lvl3pPr>
      <a:lvl4pPr marL="1600200" indent="-228600" algn="l" rtl="0" eaLnBrk="1" fontAlgn="base" hangingPunct="1">
        <a:spcBef>
          <a:spcPct val="20000"/>
        </a:spcBef>
        <a:spcAft>
          <a:spcPct val="0"/>
        </a:spcAft>
        <a:buChar char="o"/>
        <a:defRPr sz="2000">
          <a:solidFill>
            <a:schemeClr val="tx1"/>
          </a:solidFill>
          <a:latin typeface="+mn-lt"/>
          <a:cs typeface="+mn-cs"/>
        </a:defRPr>
      </a:lvl4pPr>
      <a:lvl5pPr marL="20574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5pPr>
      <a:lvl6pPr marL="25146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6pPr>
      <a:lvl7pPr marL="29718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7pPr>
      <a:lvl8pPr marL="34290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8pPr>
      <a:lvl9pPr marL="38862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381000" y="328613"/>
            <a:ext cx="8229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TITLE OF SLIDE</a:t>
            </a:r>
          </a:p>
        </p:txBody>
      </p:sp>
      <p:sp>
        <p:nvSpPr>
          <p:cNvPr id="6147" name="Rectangle 3"/>
          <p:cNvSpPr>
            <a:spLocks noGrp="1" noChangeArrowheads="1"/>
          </p:cNvSpPr>
          <p:nvPr>
            <p:ph type="body" idx="1"/>
          </p:nvPr>
        </p:nvSpPr>
        <p:spPr bwMode="auto">
          <a:xfrm>
            <a:off x="414338" y="1371600"/>
            <a:ext cx="82296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148" name="Picture 4" descr="3D NPC Logo"/>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52400" y="128588"/>
            <a:ext cx="1447800" cy="938212"/>
          </a:xfrm>
          <a:prstGeom prst="rect">
            <a:avLst/>
          </a:prstGeom>
          <a:noFill/>
          <a:ln w="9525">
            <a:noFill/>
            <a:miter lim="800000"/>
            <a:headEnd/>
            <a:tailEnd/>
          </a:ln>
        </p:spPr>
      </p:pic>
      <p:sp>
        <p:nvSpPr>
          <p:cNvPr id="857094" name="Line 6"/>
          <p:cNvSpPr>
            <a:spLocks noChangeShapeType="1"/>
          </p:cNvSpPr>
          <p:nvPr/>
        </p:nvSpPr>
        <p:spPr bwMode="auto">
          <a:xfrm>
            <a:off x="1828800" y="990600"/>
            <a:ext cx="5486400" cy="0"/>
          </a:xfrm>
          <a:prstGeom prst="line">
            <a:avLst/>
          </a:prstGeom>
          <a:noFill/>
          <a:ln w="38100">
            <a:solidFill>
              <a:srgbClr val="000066"/>
            </a:solidFill>
            <a:round/>
            <a:headEnd/>
            <a:tailEnd/>
          </a:ln>
          <a:effectLst/>
        </p:spPr>
        <p:txBody>
          <a:bodyPr/>
          <a:lstStyle/>
          <a:p>
            <a:pPr>
              <a:defRPr/>
            </a:pPr>
            <a:endParaRPr lang="en-US" dirty="0">
              <a:cs typeface="+mn-cs"/>
            </a:endParaRPr>
          </a:p>
        </p:txBody>
      </p:sp>
      <p:sp>
        <p:nvSpPr>
          <p:cNvPr id="857095" name="Line 7"/>
          <p:cNvSpPr>
            <a:spLocks noChangeShapeType="1"/>
          </p:cNvSpPr>
          <p:nvPr/>
        </p:nvSpPr>
        <p:spPr bwMode="auto">
          <a:xfrm>
            <a:off x="2209800" y="1066800"/>
            <a:ext cx="5486400" cy="0"/>
          </a:xfrm>
          <a:prstGeom prst="line">
            <a:avLst/>
          </a:prstGeom>
          <a:noFill/>
          <a:ln w="38100">
            <a:solidFill>
              <a:srgbClr val="990000"/>
            </a:solidFill>
            <a:round/>
            <a:headEnd/>
            <a:tailEnd/>
          </a:ln>
          <a:effectLst/>
        </p:spPr>
        <p:txBody>
          <a:bodyPr/>
          <a:lstStyle/>
          <a:p>
            <a:pPr>
              <a:defRPr/>
            </a:pPr>
            <a:endParaRPr lang="en-US" dirty="0">
              <a:cs typeface="+mn-cs"/>
            </a:endParaRPr>
          </a:p>
        </p:txBody>
      </p:sp>
      <p:pic>
        <p:nvPicPr>
          <p:cNvPr id="2" name="Picture 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908966" y="128588"/>
            <a:ext cx="998194" cy="1102006"/>
          </a:xfrm>
          <a:prstGeom prst="rect">
            <a:avLst/>
          </a:prstGeom>
        </p:spPr>
      </p:pic>
      <p:sp>
        <p:nvSpPr>
          <p:cNvPr id="3" name="TextBox 2"/>
          <p:cNvSpPr txBox="1"/>
          <p:nvPr/>
        </p:nvSpPr>
        <p:spPr>
          <a:xfrm>
            <a:off x="2861953" y="0"/>
            <a:ext cx="3170712" cy="338554"/>
          </a:xfrm>
          <a:prstGeom prst="rect">
            <a:avLst/>
          </a:prstGeom>
          <a:noFill/>
        </p:spPr>
        <p:txBody>
          <a:bodyPr wrap="square" rtlCol="0">
            <a:spAutoFit/>
          </a:bodyPr>
          <a:lstStyle/>
          <a:p>
            <a:r>
              <a:rPr lang="en-US" sz="1600" dirty="0">
                <a:solidFill>
                  <a:srgbClr val="000099"/>
                </a:solidFill>
              </a:rPr>
              <a:t>CONTROLLED</a:t>
            </a:r>
          </a:p>
        </p:txBody>
      </p:sp>
    </p:spTree>
    <p:extLst>
      <p:ext uri="{BB962C8B-B14F-4D97-AF65-F5344CB8AC3E}">
        <p14:creationId xmlns:p14="http://schemas.microsoft.com/office/powerpoint/2010/main" val="8826454"/>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Lst>
  <p:transition spd="med"/>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Font typeface="Wingdings" pitchFamily="2" charset="2"/>
        <a:buChar char="Ø"/>
        <a:defRPr sz="2400">
          <a:solidFill>
            <a:schemeClr val="tx1"/>
          </a:solidFill>
          <a:latin typeface="+mn-lt"/>
          <a:cs typeface="+mn-cs"/>
        </a:defRPr>
      </a:lvl3pPr>
      <a:lvl4pPr marL="1600200" indent="-228600" algn="l" rtl="0" eaLnBrk="1" fontAlgn="base" hangingPunct="1">
        <a:spcBef>
          <a:spcPct val="20000"/>
        </a:spcBef>
        <a:spcAft>
          <a:spcPct val="0"/>
        </a:spcAft>
        <a:buChar char="o"/>
        <a:defRPr sz="2000">
          <a:solidFill>
            <a:schemeClr val="tx1"/>
          </a:solidFill>
          <a:latin typeface="+mn-lt"/>
          <a:cs typeface="+mn-cs"/>
        </a:defRPr>
      </a:lvl4pPr>
      <a:lvl5pPr marL="20574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5pPr>
      <a:lvl6pPr marL="25146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6pPr>
      <a:lvl7pPr marL="29718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7pPr>
      <a:lvl8pPr marL="34290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8pPr>
      <a:lvl9pPr marL="38862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381000" y="328613"/>
            <a:ext cx="8229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TITLE OF SLIDE</a:t>
            </a:r>
          </a:p>
        </p:txBody>
      </p:sp>
      <p:sp>
        <p:nvSpPr>
          <p:cNvPr id="6147" name="Rectangle 3"/>
          <p:cNvSpPr>
            <a:spLocks noGrp="1" noChangeArrowheads="1"/>
          </p:cNvSpPr>
          <p:nvPr>
            <p:ph type="body" idx="1"/>
          </p:nvPr>
        </p:nvSpPr>
        <p:spPr bwMode="auto">
          <a:xfrm>
            <a:off x="414338" y="1371600"/>
            <a:ext cx="82296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148" name="Picture 4" descr="3D NPC Logo"/>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52400" y="128588"/>
            <a:ext cx="1447800" cy="938212"/>
          </a:xfrm>
          <a:prstGeom prst="rect">
            <a:avLst/>
          </a:prstGeom>
          <a:noFill/>
          <a:ln w="9525">
            <a:noFill/>
            <a:miter lim="800000"/>
            <a:headEnd/>
            <a:tailEnd/>
          </a:ln>
        </p:spPr>
      </p:pic>
      <p:sp>
        <p:nvSpPr>
          <p:cNvPr id="857094" name="Line 6"/>
          <p:cNvSpPr>
            <a:spLocks noChangeShapeType="1"/>
          </p:cNvSpPr>
          <p:nvPr/>
        </p:nvSpPr>
        <p:spPr bwMode="auto">
          <a:xfrm>
            <a:off x="1828800" y="990600"/>
            <a:ext cx="5486400" cy="0"/>
          </a:xfrm>
          <a:prstGeom prst="line">
            <a:avLst/>
          </a:prstGeom>
          <a:noFill/>
          <a:ln w="38100">
            <a:solidFill>
              <a:srgbClr val="000066"/>
            </a:solidFill>
            <a:round/>
            <a:headEnd/>
            <a:tailEnd/>
          </a:ln>
          <a:effectLst/>
        </p:spPr>
        <p:txBody>
          <a:bodyPr/>
          <a:lstStyle/>
          <a:p>
            <a:pPr>
              <a:defRPr/>
            </a:pPr>
            <a:endParaRPr lang="en-US" dirty="0">
              <a:cs typeface="+mn-cs"/>
            </a:endParaRPr>
          </a:p>
        </p:txBody>
      </p:sp>
      <p:sp>
        <p:nvSpPr>
          <p:cNvPr id="857095" name="Line 7"/>
          <p:cNvSpPr>
            <a:spLocks noChangeShapeType="1"/>
          </p:cNvSpPr>
          <p:nvPr/>
        </p:nvSpPr>
        <p:spPr bwMode="auto">
          <a:xfrm>
            <a:off x="2209800" y="1066800"/>
            <a:ext cx="5486400" cy="0"/>
          </a:xfrm>
          <a:prstGeom prst="line">
            <a:avLst/>
          </a:prstGeom>
          <a:noFill/>
          <a:ln w="38100">
            <a:solidFill>
              <a:srgbClr val="990000"/>
            </a:solidFill>
            <a:round/>
            <a:headEnd/>
            <a:tailEnd/>
          </a:ln>
          <a:effectLst/>
        </p:spPr>
        <p:txBody>
          <a:bodyPr/>
          <a:lstStyle/>
          <a:p>
            <a:pPr>
              <a:defRPr/>
            </a:pPr>
            <a:endParaRPr lang="en-US" dirty="0">
              <a:cs typeface="+mn-cs"/>
            </a:endParaRPr>
          </a:p>
        </p:txBody>
      </p:sp>
      <p:pic>
        <p:nvPicPr>
          <p:cNvPr id="2" name="Picture 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908966" y="128588"/>
            <a:ext cx="998194" cy="1102006"/>
          </a:xfrm>
          <a:prstGeom prst="rect">
            <a:avLst/>
          </a:prstGeom>
        </p:spPr>
      </p:pic>
      <p:sp>
        <p:nvSpPr>
          <p:cNvPr id="3" name="TextBox 2"/>
          <p:cNvSpPr txBox="1"/>
          <p:nvPr/>
        </p:nvSpPr>
        <p:spPr>
          <a:xfrm>
            <a:off x="2861953" y="0"/>
            <a:ext cx="3170712" cy="338554"/>
          </a:xfrm>
          <a:prstGeom prst="rect">
            <a:avLst/>
          </a:prstGeom>
          <a:noFill/>
        </p:spPr>
        <p:txBody>
          <a:bodyPr wrap="square" rtlCol="0">
            <a:spAutoFit/>
          </a:bodyPr>
          <a:lstStyle/>
          <a:p>
            <a:r>
              <a:rPr lang="en-US" sz="1600" dirty="0">
                <a:solidFill>
                  <a:srgbClr val="000099"/>
                </a:solidFill>
              </a:rPr>
              <a:t>CONTROLLED</a:t>
            </a:r>
          </a:p>
        </p:txBody>
      </p:sp>
      <p:sp>
        <p:nvSpPr>
          <p:cNvPr id="5" name="TextBox 4"/>
          <p:cNvSpPr txBox="1"/>
          <p:nvPr/>
        </p:nvSpPr>
        <p:spPr>
          <a:xfrm>
            <a:off x="8520112" y="6486525"/>
            <a:ext cx="581025" cy="276999"/>
          </a:xfrm>
          <a:prstGeom prst="rect">
            <a:avLst/>
          </a:prstGeom>
          <a:noFill/>
        </p:spPr>
        <p:txBody>
          <a:bodyPr wrap="square" rtlCol="0">
            <a:spAutoFit/>
          </a:bodyPr>
          <a:lstStyle/>
          <a:p>
            <a:fld id="{700484DD-BB03-4542-8D69-C3621E4C0AEE}" type="slidenum">
              <a:rPr lang="en-US" sz="1200" b="0" i="0" smtClean="0">
                <a:solidFill>
                  <a:schemeClr val="tx1"/>
                </a:solidFill>
                <a:latin typeface="+mn-lt"/>
              </a:rPr>
              <a:t>‹#›</a:t>
            </a:fld>
            <a:endParaRPr lang="en-US" sz="1200" b="0" i="0" dirty="0">
              <a:solidFill>
                <a:schemeClr val="tx1"/>
              </a:solidFill>
              <a:latin typeface="+mn-lt"/>
            </a:endParaRPr>
          </a:p>
        </p:txBody>
      </p:sp>
    </p:spTree>
    <p:extLst>
      <p:ext uri="{BB962C8B-B14F-4D97-AF65-F5344CB8AC3E}">
        <p14:creationId xmlns:p14="http://schemas.microsoft.com/office/powerpoint/2010/main" val="1019710417"/>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Lst>
  <p:transition spd="med"/>
  <p:hf hdr="0" ftr="0" dt="0"/>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cs typeface="+mn-cs"/>
        </a:defRPr>
      </a:lvl2pPr>
      <a:lvl3pPr marL="1143000" indent="-228600" algn="l" rtl="0" eaLnBrk="1" fontAlgn="base" hangingPunct="1">
        <a:spcBef>
          <a:spcPct val="20000"/>
        </a:spcBef>
        <a:spcAft>
          <a:spcPct val="0"/>
        </a:spcAft>
        <a:buFont typeface="Wingdings" pitchFamily="2" charset="2"/>
        <a:buChar char="Ø"/>
        <a:defRPr sz="1800">
          <a:solidFill>
            <a:schemeClr val="tx1"/>
          </a:solidFill>
          <a:latin typeface="+mn-lt"/>
          <a:cs typeface="+mn-cs"/>
        </a:defRPr>
      </a:lvl3pPr>
      <a:lvl4pPr marL="1600200" indent="-228600" algn="l" rtl="0" eaLnBrk="1" fontAlgn="base" hangingPunct="1">
        <a:spcBef>
          <a:spcPct val="20000"/>
        </a:spcBef>
        <a:spcAft>
          <a:spcPct val="0"/>
        </a:spcAft>
        <a:buChar char="o"/>
        <a:defRPr sz="1600">
          <a:solidFill>
            <a:schemeClr val="tx1"/>
          </a:solidFill>
          <a:latin typeface="+mn-lt"/>
          <a:cs typeface="+mn-cs"/>
        </a:defRPr>
      </a:lvl4pPr>
      <a:lvl5pPr marL="2057400" indent="-228600" algn="l" rtl="0" eaLnBrk="1" fontAlgn="base" hangingPunct="1">
        <a:spcBef>
          <a:spcPct val="20000"/>
        </a:spcBef>
        <a:spcAft>
          <a:spcPct val="0"/>
        </a:spcAft>
        <a:buFont typeface="Wingdings" pitchFamily="2" charset="2"/>
        <a:buChar char="§"/>
        <a:defRPr sz="1600">
          <a:solidFill>
            <a:schemeClr val="tx1"/>
          </a:solidFill>
          <a:latin typeface="+mn-lt"/>
          <a:cs typeface="+mn-cs"/>
        </a:defRPr>
      </a:lvl5pPr>
      <a:lvl6pPr marL="25146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6pPr>
      <a:lvl7pPr marL="29718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7pPr>
      <a:lvl8pPr marL="34290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8pPr>
      <a:lvl9pPr marL="38862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381000" y="328613"/>
            <a:ext cx="8229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TITLE OF SLIDE</a:t>
            </a:r>
          </a:p>
        </p:txBody>
      </p:sp>
      <p:sp>
        <p:nvSpPr>
          <p:cNvPr id="6147" name="Rectangle 3"/>
          <p:cNvSpPr>
            <a:spLocks noGrp="1" noChangeArrowheads="1"/>
          </p:cNvSpPr>
          <p:nvPr>
            <p:ph type="body" idx="1"/>
          </p:nvPr>
        </p:nvSpPr>
        <p:spPr bwMode="auto">
          <a:xfrm>
            <a:off x="414338" y="1371600"/>
            <a:ext cx="82296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148" name="Picture 4" descr="3D NPC Logo"/>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52400" y="128588"/>
            <a:ext cx="1447800" cy="938212"/>
          </a:xfrm>
          <a:prstGeom prst="rect">
            <a:avLst/>
          </a:prstGeom>
          <a:noFill/>
          <a:ln w="9525">
            <a:noFill/>
            <a:miter lim="800000"/>
            <a:headEnd/>
            <a:tailEnd/>
          </a:ln>
        </p:spPr>
      </p:pic>
      <p:sp>
        <p:nvSpPr>
          <p:cNvPr id="857094" name="Line 6"/>
          <p:cNvSpPr>
            <a:spLocks noChangeShapeType="1"/>
          </p:cNvSpPr>
          <p:nvPr/>
        </p:nvSpPr>
        <p:spPr bwMode="auto">
          <a:xfrm>
            <a:off x="1828800" y="990600"/>
            <a:ext cx="5486400" cy="0"/>
          </a:xfrm>
          <a:prstGeom prst="line">
            <a:avLst/>
          </a:prstGeom>
          <a:noFill/>
          <a:ln w="38100">
            <a:solidFill>
              <a:srgbClr val="000066"/>
            </a:solidFill>
            <a:round/>
            <a:headEnd/>
            <a:tailEnd/>
          </a:ln>
          <a:effectLst/>
        </p:spPr>
        <p:txBody>
          <a:bodyPr/>
          <a:lstStyle/>
          <a:p>
            <a:pPr>
              <a:defRPr/>
            </a:pPr>
            <a:endParaRPr lang="en-US" dirty="0">
              <a:cs typeface="+mn-cs"/>
            </a:endParaRPr>
          </a:p>
        </p:txBody>
      </p:sp>
      <p:sp>
        <p:nvSpPr>
          <p:cNvPr id="857095" name="Line 7"/>
          <p:cNvSpPr>
            <a:spLocks noChangeShapeType="1"/>
          </p:cNvSpPr>
          <p:nvPr/>
        </p:nvSpPr>
        <p:spPr bwMode="auto">
          <a:xfrm>
            <a:off x="2209800" y="1066800"/>
            <a:ext cx="5486400" cy="0"/>
          </a:xfrm>
          <a:prstGeom prst="line">
            <a:avLst/>
          </a:prstGeom>
          <a:noFill/>
          <a:ln w="38100">
            <a:solidFill>
              <a:srgbClr val="990000"/>
            </a:solidFill>
            <a:round/>
            <a:headEnd/>
            <a:tailEnd/>
          </a:ln>
          <a:effectLst/>
        </p:spPr>
        <p:txBody>
          <a:bodyPr/>
          <a:lstStyle/>
          <a:p>
            <a:pPr>
              <a:defRPr/>
            </a:pPr>
            <a:endParaRPr lang="en-US" dirty="0">
              <a:cs typeface="+mn-cs"/>
            </a:endParaRPr>
          </a:p>
        </p:txBody>
      </p:sp>
      <p:pic>
        <p:nvPicPr>
          <p:cNvPr id="2" name="Picture 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908966" y="128588"/>
            <a:ext cx="998194" cy="1102006"/>
          </a:xfrm>
          <a:prstGeom prst="rect">
            <a:avLst/>
          </a:prstGeom>
        </p:spPr>
      </p:pic>
      <p:sp>
        <p:nvSpPr>
          <p:cNvPr id="3" name="TextBox 2"/>
          <p:cNvSpPr txBox="1"/>
          <p:nvPr/>
        </p:nvSpPr>
        <p:spPr>
          <a:xfrm>
            <a:off x="2861953" y="0"/>
            <a:ext cx="3170712" cy="338554"/>
          </a:xfrm>
          <a:prstGeom prst="rect">
            <a:avLst/>
          </a:prstGeom>
          <a:noFill/>
        </p:spPr>
        <p:txBody>
          <a:bodyPr wrap="square" rtlCol="0">
            <a:spAutoFit/>
          </a:bodyPr>
          <a:lstStyle/>
          <a:p>
            <a:r>
              <a:rPr lang="en-US" sz="1600" dirty="0">
                <a:solidFill>
                  <a:srgbClr val="000099"/>
                </a:solidFill>
              </a:rPr>
              <a:t>CONTROLLED</a:t>
            </a:r>
          </a:p>
        </p:txBody>
      </p:sp>
    </p:spTree>
    <p:extLst>
      <p:ext uri="{BB962C8B-B14F-4D97-AF65-F5344CB8AC3E}">
        <p14:creationId xmlns:p14="http://schemas.microsoft.com/office/powerpoint/2010/main" val="864116292"/>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Lst>
  <p:transition spd="med"/>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Font typeface="Wingdings" pitchFamily="2" charset="2"/>
        <a:buChar char="Ø"/>
        <a:defRPr sz="2400">
          <a:solidFill>
            <a:schemeClr val="tx1"/>
          </a:solidFill>
          <a:latin typeface="+mn-lt"/>
          <a:cs typeface="+mn-cs"/>
        </a:defRPr>
      </a:lvl3pPr>
      <a:lvl4pPr marL="1600200" indent="-228600" algn="l" rtl="0" eaLnBrk="1" fontAlgn="base" hangingPunct="1">
        <a:spcBef>
          <a:spcPct val="20000"/>
        </a:spcBef>
        <a:spcAft>
          <a:spcPct val="0"/>
        </a:spcAft>
        <a:buChar char="o"/>
        <a:defRPr sz="2000">
          <a:solidFill>
            <a:schemeClr val="tx1"/>
          </a:solidFill>
          <a:latin typeface="+mn-lt"/>
          <a:cs typeface="+mn-cs"/>
        </a:defRPr>
      </a:lvl4pPr>
      <a:lvl5pPr marL="20574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5pPr>
      <a:lvl6pPr marL="25146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6pPr>
      <a:lvl7pPr marL="29718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7pPr>
      <a:lvl8pPr marL="34290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8pPr>
      <a:lvl9pPr marL="38862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381000" y="328613"/>
            <a:ext cx="8229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TITLE OF SLIDE</a:t>
            </a:r>
          </a:p>
        </p:txBody>
      </p:sp>
      <p:sp>
        <p:nvSpPr>
          <p:cNvPr id="6147" name="Rectangle 3"/>
          <p:cNvSpPr>
            <a:spLocks noGrp="1" noChangeArrowheads="1"/>
          </p:cNvSpPr>
          <p:nvPr>
            <p:ph type="body" idx="1"/>
          </p:nvPr>
        </p:nvSpPr>
        <p:spPr bwMode="auto">
          <a:xfrm>
            <a:off x="414338" y="1371600"/>
            <a:ext cx="82296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148" name="Picture 4" descr="3D NPC Logo"/>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52400" y="128588"/>
            <a:ext cx="1447800" cy="938212"/>
          </a:xfrm>
          <a:prstGeom prst="rect">
            <a:avLst/>
          </a:prstGeom>
          <a:noFill/>
          <a:ln w="9525">
            <a:noFill/>
            <a:miter lim="800000"/>
            <a:headEnd/>
            <a:tailEnd/>
          </a:ln>
        </p:spPr>
      </p:pic>
      <p:sp>
        <p:nvSpPr>
          <p:cNvPr id="857094" name="Line 6"/>
          <p:cNvSpPr>
            <a:spLocks noChangeShapeType="1"/>
          </p:cNvSpPr>
          <p:nvPr/>
        </p:nvSpPr>
        <p:spPr bwMode="auto">
          <a:xfrm>
            <a:off x="1828800" y="990600"/>
            <a:ext cx="5486400" cy="0"/>
          </a:xfrm>
          <a:prstGeom prst="line">
            <a:avLst/>
          </a:prstGeom>
          <a:noFill/>
          <a:ln w="38100">
            <a:solidFill>
              <a:srgbClr val="000066"/>
            </a:solidFill>
            <a:round/>
            <a:headEnd/>
            <a:tailEnd/>
          </a:ln>
          <a:effectLst/>
        </p:spPr>
        <p:txBody>
          <a:bodyPr/>
          <a:lstStyle/>
          <a:p>
            <a:pPr>
              <a:defRPr/>
            </a:pPr>
            <a:endParaRPr lang="en-US" dirty="0">
              <a:cs typeface="+mn-cs"/>
            </a:endParaRPr>
          </a:p>
        </p:txBody>
      </p:sp>
      <p:sp>
        <p:nvSpPr>
          <p:cNvPr id="857095" name="Line 7"/>
          <p:cNvSpPr>
            <a:spLocks noChangeShapeType="1"/>
          </p:cNvSpPr>
          <p:nvPr/>
        </p:nvSpPr>
        <p:spPr bwMode="auto">
          <a:xfrm>
            <a:off x="2209800" y="1066800"/>
            <a:ext cx="5486400" cy="0"/>
          </a:xfrm>
          <a:prstGeom prst="line">
            <a:avLst/>
          </a:prstGeom>
          <a:noFill/>
          <a:ln w="38100">
            <a:solidFill>
              <a:srgbClr val="990000"/>
            </a:solidFill>
            <a:round/>
            <a:headEnd/>
            <a:tailEnd/>
          </a:ln>
          <a:effectLst/>
        </p:spPr>
        <p:txBody>
          <a:bodyPr/>
          <a:lstStyle/>
          <a:p>
            <a:pPr>
              <a:defRPr/>
            </a:pPr>
            <a:endParaRPr lang="en-US" dirty="0">
              <a:cs typeface="+mn-cs"/>
            </a:endParaRPr>
          </a:p>
        </p:txBody>
      </p:sp>
      <p:pic>
        <p:nvPicPr>
          <p:cNvPr id="2" name="Picture 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908966" y="128588"/>
            <a:ext cx="998194" cy="1102006"/>
          </a:xfrm>
          <a:prstGeom prst="rect">
            <a:avLst/>
          </a:prstGeom>
        </p:spPr>
      </p:pic>
      <p:sp>
        <p:nvSpPr>
          <p:cNvPr id="3" name="TextBox 2"/>
          <p:cNvSpPr txBox="1"/>
          <p:nvPr/>
        </p:nvSpPr>
        <p:spPr>
          <a:xfrm>
            <a:off x="2861953" y="0"/>
            <a:ext cx="3170712" cy="338554"/>
          </a:xfrm>
          <a:prstGeom prst="rect">
            <a:avLst/>
          </a:prstGeom>
          <a:noFill/>
        </p:spPr>
        <p:txBody>
          <a:bodyPr wrap="square" rtlCol="0">
            <a:spAutoFit/>
          </a:bodyPr>
          <a:lstStyle/>
          <a:p>
            <a:r>
              <a:rPr lang="en-US" sz="1600" dirty="0">
                <a:solidFill>
                  <a:srgbClr val="000099"/>
                </a:solidFill>
              </a:rPr>
              <a:t>CONTROLLED</a:t>
            </a:r>
          </a:p>
        </p:txBody>
      </p:sp>
      <p:sp>
        <p:nvSpPr>
          <p:cNvPr id="5" name="Slide Number Placeholder 4"/>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2428220150"/>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Lst>
  <p:transition spd="med"/>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Font typeface="Wingdings" pitchFamily="2" charset="2"/>
        <a:buChar char="Ø"/>
        <a:defRPr sz="2400">
          <a:solidFill>
            <a:schemeClr val="tx1"/>
          </a:solidFill>
          <a:latin typeface="+mn-lt"/>
          <a:cs typeface="+mn-cs"/>
        </a:defRPr>
      </a:lvl3pPr>
      <a:lvl4pPr marL="1600200" indent="-228600" algn="l" rtl="0" eaLnBrk="1" fontAlgn="base" hangingPunct="1">
        <a:spcBef>
          <a:spcPct val="20000"/>
        </a:spcBef>
        <a:spcAft>
          <a:spcPct val="0"/>
        </a:spcAft>
        <a:buChar char="o"/>
        <a:defRPr sz="2000">
          <a:solidFill>
            <a:schemeClr val="tx1"/>
          </a:solidFill>
          <a:latin typeface="+mn-lt"/>
          <a:cs typeface="+mn-cs"/>
        </a:defRPr>
      </a:lvl4pPr>
      <a:lvl5pPr marL="20574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5pPr>
      <a:lvl6pPr marL="25146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6pPr>
      <a:lvl7pPr marL="29718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7pPr>
      <a:lvl8pPr marL="34290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8pPr>
      <a:lvl9pPr marL="38862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381000" y="328613"/>
            <a:ext cx="8229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TITLE OF SLIDE</a:t>
            </a:r>
          </a:p>
        </p:txBody>
      </p:sp>
      <p:sp>
        <p:nvSpPr>
          <p:cNvPr id="6147" name="Rectangle 3"/>
          <p:cNvSpPr>
            <a:spLocks noGrp="1" noChangeArrowheads="1"/>
          </p:cNvSpPr>
          <p:nvPr>
            <p:ph type="body" idx="1"/>
          </p:nvPr>
        </p:nvSpPr>
        <p:spPr bwMode="auto">
          <a:xfrm>
            <a:off x="414338" y="1371600"/>
            <a:ext cx="82296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148" name="Picture 4" descr="3D NPC Logo"/>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52400" y="128588"/>
            <a:ext cx="1447800" cy="938212"/>
          </a:xfrm>
          <a:prstGeom prst="rect">
            <a:avLst/>
          </a:prstGeom>
          <a:noFill/>
          <a:ln w="9525">
            <a:noFill/>
            <a:miter lim="800000"/>
            <a:headEnd/>
            <a:tailEnd/>
          </a:ln>
        </p:spPr>
      </p:pic>
      <p:sp>
        <p:nvSpPr>
          <p:cNvPr id="857094" name="Line 6"/>
          <p:cNvSpPr>
            <a:spLocks noChangeShapeType="1"/>
          </p:cNvSpPr>
          <p:nvPr/>
        </p:nvSpPr>
        <p:spPr bwMode="auto">
          <a:xfrm>
            <a:off x="1828800" y="990600"/>
            <a:ext cx="5486400" cy="0"/>
          </a:xfrm>
          <a:prstGeom prst="line">
            <a:avLst/>
          </a:prstGeom>
          <a:noFill/>
          <a:ln w="38100">
            <a:solidFill>
              <a:srgbClr val="000066"/>
            </a:solidFill>
            <a:round/>
            <a:headEnd/>
            <a:tailEnd/>
          </a:ln>
          <a:effectLst/>
        </p:spPr>
        <p:txBody>
          <a:bodyPr/>
          <a:lstStyle/>
          <a:p>
            <a:pPr>
              <a:defRPr/>
            </a:pPr>
            <a:endParaRPr lang="en-US" dirty="0">
              <a:cs typeface="+mn-cs"/>
            </a:endParaRPr>
          </a:p>
        </p:txBody>
      </p:sp>
      <p:sp>
        <p:nvSpPr>
          <p:cNvPr id="857095" name="Line 7"/>
          <p:cNvSpPr>
            <a:spLocks noChangeShapeType="1"/>
          </p:cNvSpPr>
          <p:nvPr/>
        </p:nvSpPr>
        <p:spPr bwMode="auto">
          <a:xfrm>
            <a:off x="2209800" y="1066800"/>
            <a:ext cx="5486400" cy="0"/>
          </a:xfrm>
          <a:prstGeom prst="line">
            <a:avLst/>
          </a:prstGeom>
          <a:noFill/>
          <a:ln w="38100">
            <a:solidFill>
              <a:srgbClr val="990000"/>
            </a:solidFill>
            <a:round/>
            <a:headEnd/>
            <a:tailEnd/>
          </a:ln>
          <a:effectLst/>
        </p:spPr>
        <p:txBody>
          <a:bodyPr/>
          <a:lstStyle/>
          <a:p>
            <a:pPr>
              <a:defRPr/>
            </a:pPr>
            <a:endParaRPr lang="en-US" dirty="0">
              <a:cs typeface="+mn-cs"/>
            </a:endParaRPr>
          </a:p>
        </p:txBody>
      </p:sp>
      <p:pic>
        <p:nvPicPr>
          <p:cNvPr id="2" name="Picture 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908966" y="128588"/>
            <a:ext cx="998194" cy="1102006"/>
          </a:xfrm>
          <a:prstGeom prst="rect">
            <a:avLst/>
          </a:prstGeom>
        </p:spPr>
      </p:pic>
      <p:sp>
        <p:nvSpPr>
          <p:cNvPr id="3" name="TextBox 2"/>
          <p:cNvSpPr txBox="1"/>
          <p:nvPr/>
        </p:nvSpPr>
        <p:spPr>
          <a:xfrm>
            <a:off x="2861953" y="0"/>
            <a:ext cx="3170712" cy="338554"/>
          </a:xfrm>
          <a:prstGeom prst="rect">
            <a:avLst/>
          </a:prstGeom>
          <a:noFill/>
        </p:spPr>
        <p:txBody>
          <a:bodyPr wrap="square" rtlCol="0">
            <a:spAutoFit/>
          </a:bodyPr>
          <a:lstStyle/>
          <a:p>
            <a:r>
              <a:rPr lang="en-US" sz="1600" dirty="0">
                <a:solidFill>
                  <a:srgbClr val="000099"/>
                </a:solidFill>
              </a:rPr>
              <a:t>CONTROLLED</a:t>
            </a:r>
          </a:p>
        </p:txBody>
      </p:sp>
    </p:spTree>
    <p:extLst>
      <p:ext uri="{BB962C8B-B14F-4D97-AF65-F5344CB8AC3E}">
        <p14:creationId xmlns:p14="http://schemas.microsoft.com/office/powerpoint/2010/main" val="987437333"/>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03" r:id="rId14"/>
  </p:sldLayoutIdLst>
  <p:transition spd="med"/>
  <p:hf sldNum="0"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Font typeface="Wingdings" pitchFamily="2" charset="2"/>
        <a:buChar char="Ø"/>
        <a:defRPr sz="2400">
          <a:solidFill>
            <a:schemeClr val="tx1"/>
          </a:solidFill>
          <a:latin typeface="+mn-lt"/>
          <a:cs typeface="+mn-cs"/>
        </a:defRPr>
      </a:lvl3pPr>
      <a:lvl4pPr marL="1600200" indent="-228600" algn="l" rtl="0" eaLnBrk="1" fontAlgn="base" hangingPunct="1">
        <a:spcBef>
          <a:spcPct val="20000"/>
        </a:spcBef>
        <a:spcAft>
          <a:spcPct val="0"/>
        </a:spcAft>
        <a:buChar char="o"/>
        <a:defRPr sz="2000">
          <a:solidFill>
            <a:schemeClr val="tx1"/>
          </a:solidFill>
          <a:latin typeface="+mn-lt"/>
          <a:cs typeface="+mn-cs"/>
        </a:defRPr>
      </a:lvl4pPr>
      <a:lvl5pPr marL="20574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5pPr>
      <a:lvl6pPr marL="25146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6pPr>
      <a:lvl7pPr marL="29718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7pPr>
      <a:lvl8pPr marL="34290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8pPr>
      <a:lvl9pPr marL="38862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381000" y="328613"/>
            <a:ext cx="8229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TITLE OF SLIDE</a:t>
            </a:r>
          </a:p>
        </p:txBody>
      </p:sp>
      <p:sp>
        <p:nvSpPr>
          <p:cNvPr id="6147" name="Rectangle 3"/>
          <p:cNvSpPr>
            <a:spLocks noGrp="1" noChangeArrowheads="1"/>
          </p:cNvSpPr>
          <p:nvPr>
            <p:ph type="body" idx="1"/>
          </p:nvPr>
        </p:nvSpPr>
        <p:spPr bwMode="auto">
          <a:xfrm>
            <a:off x="414338" y="1371600"/>
            <a:ext cx="82296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148" name="Picture 4" descr="3D NPC Logo"/>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52400" y="128588"/>
            <a:ext cx="1447800" cy="938212"/>
          </a:xfrm>
          <a:prstGeom prst="rect">
            <a:avLst/>
          </a:prstGeom>
          <a:noFill/>
          <a:ln w="9525">
            <a:noFill/>
            <a:miter lim="800000"/>
            <a:headEnd/>
            <a:tailEnd/>
          </a:ln>
        </p:spPr>
      </p:pic>
      <p:sp>
        <p:nvSpPr>
          <p:cNvPr id="857094" name="Line 6"/>
          <p:cNvSpPr>
            <a:spLocks noChangeShapeType="1"/>
          </p:cNvSpPr>
          <p:nvPr/>
        </p:nvSpPr>
        <p:spPr bwMode="auto">
          <a:xfrm>
            <a:off x="1828800" y="990600"/>
            <a:ext cx="5486400" cy="0"/>
          </a:xfrm>
          <a:prstGeom prst="line">
            <a:avLst/>
          </a:prstGeom>
          <a:noFill/>
          <a:ln w="38100">
            <a:solidFill>
              <a:srgbClr val="000066"/>
            </a:solidFill>
            <a:round/>
            <a:headEnd/>
            <a:tailEnd/>
          </a:ln>
          <a:effectLst/>
        </p:spPr>
        <p:txBody>
          <a:bodyPr/>
          <a:lstStyle/>
          <a:p>
            <a:pPr>
              <a:defRPr/>
            </a:pPr>
            <a:endParaRPr lang="en-US" dirty="0">
              <a:cs typeface="+mn-cs"/>
            </a:endParaRPr>
          </a:p>
        </p:txBody>
      </p:sp>
      <p:sp>
        <p:nvSpPr>
          <p:cNvPr id="857095" name="Line 7"/>
          <p:cNvSpPr>
            <a:spLocks noChangeShapeType="1"/>
          </p:cNvSpPr>
          <p:nvPr/>
        </p:nvSpPr>
        <p:spPr bwMode="auto">
          <a:xfrm>
            <a:off x="2209800" y="1066800"/>
            <a:ext cx="5486400" cy="0"/>
          </a:xfrm>
          <a:prstGeom prst="line">
            <a:avLst/>
          </a:prstGeom>
          <a:noFill/>
          <a:ln w="38100">
            <a:solidFill>
              <a:srgbClr val="990000"/>
            </a:solidFill>
            <a:round/>
            <a:headEnd/>
            <a:tailEnd/>
          </a:ln>
          <a:effectLst/>
        </p:spPr>
        <p:txBody>
          <a:bodyPr/>
          <a:lstStyle/>
          <a:p>
            <a:pPr>
              <a:defRPr/>
            </a:pPr>
            <a:endParaRPr lang="en-US" dirty="0">
              <a:cs typeface="+mn-cs"/>
            </a:endParaRPr>
          </a:p>
        </p:txBody>
      </p:sp>
      <p:pic>
        <p:nvPicPr>
          <p:cNvPr id="2" name="Picture 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908966" y="128588"/>
            <a:ext cx="998194" cy="1102006"/>
          </a:xfrm>
          <a:prstGeom prst="rect">
            <a:avLst/>
          </a:prstGeom>
        </p:spPr>
      </p:pic>
      <p:sp>
        <p:nvSpPr>
          <p:cNvPr id="3" name="TextBox 2"/>
          <p:cNvSpPr txBox="1"/>
          <p:nvPr/>
        </p:nvSpPr>
        <p:spPr>
          <a:xfrm>
            <a:off x="2861953" y="0"/>
            <a:ext cx="3170712" cy="338554"/>
          </a:xfrm>
          <a:prstGeom prst="rect">
            <a:avLst/>
          </a:prstGeom>
          <a:noFill/>
        </p:spPr>
        <p:txBody>
          <a:bodyPr wrap="square" rtlCol="0">
            <a:spAutoFit/>
          </a:bodyPr>
          <a:lstStyle/>
          <a:p>
            <a:r>
              <a:rPr lang="en-US" sz="1600" dirty="0">
                <a:solidFill>
                  <a:srgbClr val="000099"/>
                </a:solidFill>
              </a:rPr>
              <a:t>CONTROLLED</a:t>
            </a:r>
          </a:p>
        </p:txBody>
      </p:sp>
      <p:sp>
        <p:nvSpPr>
          <p:cNvPr id="5" name="Slide Number Placeholder 4"/>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230813740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Lst>
  <p:transition spd="med"/>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Font typeface="Wingdings" pitchFamily="2" charset="2"/>
        <a:buChar char="Ø"/>
        <a:defRPr sz="2400">
          <a:solidFill>
            <a:schemeClr val="tx1"/>
          </a:solidFill>
          <a:latin typeface="+mn-lt"/>
          <a:cs typeface="+mn-cs"/>
        </a:defRPr>
      </a:lvl3pPr>
      <a:lvl4pPr marL="1600200" indent="-228600" algn="l" rtl="0" eaLnBrk="1" fontAlgn="base" hangingPunct="1">
        <a:spcBef>
          <a:spcPct val="20000"/>
        </a:spcBef>
        <a:spcAft>
          <a:spcPct val="0"/>
        </a:spcAft>
        <a:buChar char="o"/>
        <a:defRPr sz="2000">
          <a:solidFill>
            <a:schemeClr val="tx1"/>
          </a:solidFill>
          <a:latin typeface="+mn-lt"/>
          <a:cs typeface="+mn-cs"/>
        </a:defRPr>
      </a:lvl4pPr>
      <a:lvl5pPr marL="20574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5pPr>
      <a:lvl6pPr marL="25146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6pPr>
      <a:lvl7pPr marL="29718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7pPr>
      <a:lvl8pPr marL="34290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8pPr>
      <a:lvl9pPr marL="38862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381000" y="328613"/>
            <a:ext cx="8229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TITLE OF SLIDE</a:t>
            </a:r>
          </a:p>
        </p:txBody>
      </p:sp>
      <p:sp>
        <p:nvSpPr>
          <p:cNvPr id="6147" name="Rectangle 3"/>
          <p:cNvSpPr>
            <a:spLocks noGrp="1" noChangeArrowheads="1"/>
          </p:cNvSpPr>
          <p:nvPr>
            <p:ph type="body" idx="1"/>
          </p:nvPr>
        </p:nvSpPr>
        <p:spPr bwMode="auto">
          <a:xfrm>
            <a:off x="414338" y="1371600"/>
            <a:ext cx="82296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148" name="Picture 4" descr="3D NPC Logo"/>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52400" y="128588"/>
            <a:ext cx="1447800" cy="938212"/>
          </a:xfrm>
          <a:prstGeom prst="rect">
            <a:avLst/>
          </a:prstGeom>
          <a:noFill/>
          <a:ln w="9525">
            <a:noFill/>
            <a:miter lim="800000"/>
            <a:headEnd/>
            <a:tailEnd/>
          </a:ln>
        </p:spPr>
      </p:pic>
      <p:sp>
        <p:nvSpPr>
          <p:cNvPr id="857094" name="Line 6"/>
          <p:cNvSpPr>
            <a:spLocks noChangeShapeType="1"/>
          </p:cNvSpPr>
          <p:nvPr/>
        </p:nvSpPr>
        <p:spPr bwMode="auto">
          <a:xfrm>
            <a:off x="1828800" y="990600"/>
            <a:ext cx="5486400" cy="0"/>
          </a:xfrm>
          <a:prstGeom prst="line">
            <a:avLst/>
          </a:prstGeom>
          <a:noFill/>
          <a:ln w="38100">
            <a:solidFill>
              <a:srgbClr val="000066"/>
            </a:solidFill>
            <a:round/>
            <a:headEnd/>
            <a:tailEnd/>
          </a:ln>
          <a:effectLst/>
        </p:spPr>
        <p:txBody>
          <a:bodyPr/>
          <a:lstStyle/>
          <a:p>
            <a:pPr>
              <a:defRPr/>
            </a:pPr>
            <a:endParaRPr lang="en-US" dirty="0">
              <a:cs typeface="+mn-cs"/>
            </a:endParaRPr>
          </a:p>
        </p:txBody>
      </p:sp>
      <p:sp>
        <p:nvSpPr>
          <p:cNvPr id="857095" name="Line 7"/>
          <p:cNvSpPr>
            <a:spLocks noChangeShapeType="1"/>
          </p:cNvSpPr>
          <p:nvPr/>
        </p:nvSpPr>
        <p:spPr bwMode="auto">
          <a:xfrm>
            <a:off x="2209800" y="1066800"/>
            <a:ext cx="5486400" cy="0"/>
          </a:xfrm>
          <a:prstGeom prst="line">
            <a:avLst/>
          </a:prstGeom>
          <a:noFill/>
          <a:ln w="38100">
            <a:solidFill>
              <a:srgbClr val="990000"/>
            </a:solidFill>
            <a:round/>
            <a:headEnd/>
            <a:tailEnd/>
          </a:ln>
          <a:effectLst/>
        </p:spPr>
        <p:txBody>
          <a:bodyPr/>
          <a:lstStyle/>
          <a:p>
            <a:pPr>
              <a:defRPr/>
            </a:pPr>
            <a:endParaRPr lang="en-US" dirty="0">
              <a:cs typeface="+mn-cs"/>
            </a:endParaRPr>
          </a:p>
        </p:txBody>
      </p:sp>
      <p:pic>
        <p:nvPicPr>
          <p:cNvPr id="2" name="Picture 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908966" y="128588"/>
            <a:ext cx="998194" cy="1102006"/>
          </a:xfrm>
          <a:prstGeom prst="rect">
            <a:avLst/>
          </a:prstGeom>
        </p:spPr>
      </p:pic>
      <p:sp>
        <p:nvSpPr>
          <p:cNvPr id="3" name="TextBox 2"/>
          <p:cNvSpPr txBox="1"/>
          <p:nvPr/>
        </p:nvSpPr>
        <p:spPr>
          <a:xfrm>
            <a:off x="2861953" y="0"/>
            <a:ext cx="3170712" cy="338554"/>
          </a:xfrm>
          <a:prstGeom prst="rect">
            <a:avLst/>
          </a:prstGeom>
          <a:noFill/>
        </p:spPr>
        <p:txBody>
          <a:bodyPr wrap="square" rtlCol="0">
            <a:spAutoFit/>
          </a:bodyPr>
          <a:lstStyle/>
          <a:p>
            <a:r>
              <a:rPr lang="en-US" sz="1600" dirty="0">
                <a:solidFill>
                  <a:srgbClr val="000099"/>
                </a:solidFill>
              </a:rPr>
              <a:t>CONTROLLED</a:t>
            </a:r>
          </a:p>
        </p:txBody>
      </p:sp>
      <p:sp>
        <p:nvSpPr>
          <p:cNvPr id="5" name="Slide Number Placeholder 4"/>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86428613"/>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 id="2147483833" r:id="rId13"/>
    <p:sldLayoutId id="2147483834" r:id="rId14"/>
  </p:sldLayoutIdLst>
  <p:transition spd="med"/>
  <p:hf hdr="0" ftr="0" dt="0"/>
  <p:txStyles>
    <p:titleStyle>
      <a:lvl1pPr algn="ctr" rtl="0" eaLnBrk="1" fontAlgn="base" hangingPunct="1">
        <a:spcBef>
          <a:spcPct val="0"/>
        </a:spcBef>
        <a:spcAft>
          <a:spcPct val="0"/>
        </a:spcAft>
        <a:defRPr sz="3600" b="1">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Font typeface="Wingdings" pitchFamily="2" charset="2"/>
        <a:buChar char="Ø"/>
        <a:defRPr sz="2400">
          <a:solidFill>
            <a:schemeClr val="tx1"/>
          </a:solidFill>
          <a:latin typeface="+mn-lt"/>
          <a:cs typeface="+mn-cs"/>
        </a:defRPr>
      </a:lvl3pPr>
      <a:lvl4pPr marL="1600200" indent="-228600" algn="l" rtl="0" eaLnBrk="1" fontAlgn="base" hangingPunct="1">
        <a:spcBef>
          <a:spcPct val="20000"/>
        </a:spcBef>
        <a:spcAft>
          <a:spcPct val="0"/>
        </a:spcAft>
        <a:buChar char="o"/>
        <a:defRPr sz="2000">
          <a:solidFill>
            <a:schemeClr val="tx1"/>
          </a:solidFill>
          <a:latin typeface="+mn-lt"/>
          <a:cs typeface="+mn-cs"/>
        </a:defRPr>
      </a:lvl4pPr>
      <a:lvl5pPr marL="20574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5pPr>
      <a:lvl6pPr marL="25146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6pPr>
      <a:lvl7pPr marL="29718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7pPr>
      <a:lvl8pPr marL="34290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8pPr>
      <a:lvl9pPr marL="38862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6"/>
          <p:cNvSpPr txBox="1">
            <a:spLocks noChangeArrowheads="1"/>
          </p:cNvSpPr>
          <p:nvPr/>
        </p:nvSpPr>
        <p:spPr bwMode="auto">
          <a:xfrm>
            <a:off x="1828800" y="2133600"/>
            <a:ext cx="4828566" cy="2246769"/>
          </a:xfrm>
          <a:prstGeom prst="rect">
            <a:avLst/>
          </a:prstGeom>
          <a:noFill/>
          <a:ln w="12700">
            <a:noFill/>
            <a:miter lim="800000"/>
            <a:headEnd type="none" w="sm" len="sm"/>
            <a:tailEnd type="none" w="sm" len="sm"/>
          </a:ln>
        </p:spPr>
        <p:txBody>
          <a:bodyPr wrap="none" lIns="91440" tIns="45720" rIns="91440" bIns="45720"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a:ln>
                  <a:noFill/>
                </a:ln>
                <a:solidFill>
                  <a:schemeClr val="tx1"/>
                </a:solidFill>
                <a:effectLst/>
                <a:uLnTx/>
                <a:uFillTx/>
                <a:latin typeface="Arial" pitchFamily="34" charset="0"/>
                <a:ea typeface="+mn-ea"/>
                <a:cs typeface="Arial" charset="0"/>
              </a:rPr>
              <a:t>PERS-43</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dirty="0">
                <a:solidFill>
                  <a:schemeClr val="tx1"/>
                </a:solidFill>
                <a:latin typeface="Arial" pitchFamily="34" charset="0"/>
              </a:rPr>
              <a:t>Aviation LDO/CWO</a:t>
            </a:r>
            <a:endParaRPr kumimoji="0" lang="en-US" sz="4000" b="1" i="1" u="none" strike="noStrike" kern="1200" cap="none" spc="0" normalizeH="0" baseline="0" noProof="0" dirty="0">
              <a:ln>
                <a:noFill/>
              </a:ln>
              <a:solidFill>
                <a:schemeClr val="tx1"/>
              </a:solidFill>
              <a:effectLst/>
              <a:uLnTx/>
              <a:uFillTx/>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a:ln>
                  <a:noFill/>
                </a:ln>
                <a:solidFill>
                  <a:schemeClr val="tx1"/>
                </a:solidFill>
                <a:effectLst/>
                <a:uLnTx/>
                <a:uFillTx/>
                <a:latin typeface="Arial" pitchFamily="34" charset="0"/>
                <a:ea typeface="+mn-ea"/>
                <a:cs typeface="Arial" charset="0"/>
              </a:rPr>
              <a:t>Roadshow Brief</a:t>
            </a:r>
          </a:p>
          <a:p>
            <a:pPr>
              <a:defRPr/>
            </a:pPr>
            <a:r>
              <a:rPr lang="en-US" sz="2000" dirty="0" smtClean="0">
                <a:solidFill>
                  <a:schemeClr val="tx1"/>
                </a:solidFill>
                <a:latin typeface="Arial"/>
                <a:cs typeface="Arial"/>
              </a:rPr>
              <a:t>27 February 2025</a:t>
            </a:r>
            <a:endParaRPr lang="en-US" sz="2000" b="1" i="1" u="none" strike="noStrike" kern="1200" cap="none" spc="0" normalizeH="0" baseline="0" noProof="0" dirty="0">
              <a:ln>
                <a:noFill/>
              </a:ln>
              <a:solidFill>
                <a:schemeClr val="tx1"/>
              </a:solidFill>
              <a:effectLst/>
              <a:uLnTx/>
              <a:uFillTx/>
              <a:latin typeface="Arial"/>
              <a:cs typeface="Arial"/>
            </a:endParaRPr>
          </a:p>
        </p:txBody>
      </p:sp>
      <p:sp>
        <p:nvSpPr>
          <p:cNvPr id="10243" name="Text Box 9"/>
          <p:cNvSpPr txBox="1">
            <a:spLocks noChangeArrowheads="1"/>
          </p:cNvSpPr>
          <p:nvPr/>
        </p:nvSpPr>
        <p:spPr bwMode="auto">
          <a:xfrm>
            <a:off x="-304800" y="5934902"/>
            <a:ext cx="5867400" cy="707886"/>
          </a:xfrm>
          <a:prstGeom prst="rect">
            <a:avLst/>
          </a:prstGeom>
          <a:noFill/>
          <a:ln w="12700">
            <a:noFill/>
            <a:miter lim="800000"/>
            <a:headEnd type="none" w="sm" len="sm"/>
            <a:tailEnd type="none" w="sm" len="sm"/>
          </a:ln>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1" u="none" strike="noStrike" kern="1200" cap="none" spc="0" normalizeH="0" baseline="0" noProof="0" dirty="0">
                <a:ln>
                  <a:noFill/>
                </a:ln>
                <a:solidFill>
                  <a:schemeClr val="bg1"/>
                </a:solidFill>
                <a:effectLst/>
                <a:uLnTx/>
                <a:uFillTx/>
                <a:latin typeface="Arial"/>
                <a:ea typeface="+mn-ea"/>
                <a:cs typeface="Arial" charset="0"/>
              </a:rPr>
              <a:t>RANK First Last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1" u="none" strike="noStrike" kern="1200" cap="none" spc="0" normalizeH="0" baseline="0" noProof="0" dirty="0">
                <a:ln>
                  <a:noFill/>
                </a:ln>
                <a:solidFill>
                  <a:schemeClr val="bg1"/>
                </a:solidFill>
                <a:effectLst/>
                <a:uLnTx/>
                <a:uFillTx/>
                <a:latin typeface="Arial"/>
                <a:ea typeface="+mn-ea"/>
                <a:cs typeface="Arial" charset="0"/>
              </a:rPr>
              <a:t>Office Title, Aviation Officer Distribution </a:t>
            </a:r>
          </a:p>
        </p:txBody>
      </p:sp>
      <p:sp>
        <p:nvSpPr>
          <p:cNvPr id="5" name="Slide Number Placeholder 9"/>
          <p:cNvSpPr txBox="1">
            <a:spLocks/>
          </p:cNvSpPr>
          <p:nvPr/>
        </p:nvSpPr>
        <p:spPr>
          <a:xfrm>
            <a:off x="7993596" y="6523038"/>
            <a:ext cx="1905000" cy="457200"/>
          </a:xfrm>
          <a:prstGeom prst="rect">
            <a:avLst/>
          </a:prstGeom>
        </p:spPr>
        <p:txBody>
          <a:bodyPr/>
          <a:lstStyle>
            <a:defPPr>
              <a:defRPr lang="en-US"/>
            </a:defPPr>
            <a:lvl1pPr algn="ctr" rtl="0" eaLnBrk="0" fontAlgn="base" hangingPunct="0">
              <a:spcBef>
                <a:spcPct val="0"/>
              </a:spcBef>
              <a:spcAft>
                <a:spcPct val="0"/>
              </a:spcAft>
              <a:defRPr sz="4000" b="1" i="1" kern="1200">
                <a:solidFill>
                  <a:schemeClr val="accent2"/>
                </a:solidFill>
                <a:latin typeface="Times New Roman" pitchFamily="18" charset="0"/>
                <a:ea typeface="+mn-ea"/>
                <a:cs typeface="Arial" charset="0"/>
              </a:defRPr>
            </a:lvl1pPr>
            <a:lvl2pPr marL="457200" algn="ctr" rtl="0" eaLnBrk="0" fontAlgn="base" hangingPunct="0">
              <a:spcBef>
                <a:spcPct val="0"/>
              </a:spcBef>
              <a:spcAft>
                <a:spcPct val="0"/>
              </a:spcAft>
              <a:defRPr sz="4000" b="1" i="1" kern="1200">
                <a:solidFill>
                  <a:schemeClr val="accent2"/>
                </a:solidFill>
                <a:latin typeface="Times New Roman" pitchFamily="18" charset="0"/>
                <a:ea typeface="+mn-ea"/>
                <a:cs typeface="Arial" charset="0"/>
              </a:defRPr>
            </a:lvl2pPr>
            <a:lvl3pPr marL="914400" algn="ctr" rtl="0" eaLnBrk="0" fontAlgn="base" hangingPunct="0">
              <a:spcBef>
                <a:spcPct val="0"/>
              </a:spcBef>
              <a:spcAft>
                <a:spcPct val="0"/>
              </a:spcAft>
              <a:defRPr sz="4000" b="1" i="1" kern="1200">
                <a:solidFill>
                  <a:schemeClr val="accent2"/>
                </a:solidFill>
                <a:latin typeface="Times New Roman" pitchFamily="18" charset="0"/>
                <a:ea typeface="+mn-ea"/>
                <a:cs typeface="Arial" charset="0"/>
              </a:defRPr>
            </a:lvl3pPr>
            <a:lvl4pPr marL="1371600" algn="ctr" rtl="0" eaLnBrk="0" fontAlgn="base" hangingPunct="0">
              <a:spcBef>
                <a:spcPct val="0"/>
              </a:spcBef>
              <a:spcAft>
                <a:spcPct val="0"/>
              </a:spcAft>
              <a:defRPr sz="4000" b="1" i="1" kern="1200">
                <a:solidFill>
                  <a:schemeClr val="accent2"/>
                </a:solidFill>
                <a:latin typeface="Times New Roman" pitchFamily="18" charset="0"/>
                <a:ea typeface="+mn-ea"/>
                <a:cs typeface="Arial" charset="0"/>
              </a:defRPr>
            </a:lvl4pPr>
            <a:lvl5pPr marL="1828800" algn="ctr" rtl="0" eaLnBrk="0" fontAlgn="base" hangingPunct="0">
              <a:spcBef>
                <a:spcPct val="0"/>
              </a:spcBef>
              <a:spcAft>
                <a:spcPct val="0"/>
              </a:spcAft>
              <a:defRPr sz="4000" b="1" i="1" kern="1200">
                <a:solidFill>
                  <a:schemeClr val="accent2"/>
                </a:solidFill>
                <a:latin typeface="Times New Roman" pitchFamily="18" charset="0"/>
                <a:ea typeface="+mn-ea"/>
                <a:cs typeface="Arial" charset="0"/>
              </a:defRPr>
            </a:lvl5pPr>
            <a:lvl6pPr marL="2286000" algn="l" defTabSz="914400" rtl="0" eaLnBrk="1" latinLnBrk="0" hangingPunct="1">
              <a:defRPr sz="4000" b="1" i="1" kern="1200">
                <a:solidFill>
                  <a:schemeClr val="accent2"/>
                </a:solidFill>
                <a:latin typeface="Times New Roman" pitchFamily="18" charset="0"/>
                <a:ea typeface="+mn-ea"/>
                <a:cs typeface="Arial" charset="0"/>
              </a:defRPr>
            </a:lvl6pPr>
            <a:lvl7pPr marL="2743200" algn="l" defTabSz="914400" rtl="0" eaLnBrk="1" latinLnBrk="0" hangingPunct="1">
              <a:defRPr sz="4000" b="1" i="1" kern="1200">
                <a:solidFill>
                  <a:schemeClr val="accent2"/>
                </a:solidFill>
                <a:latin typeface="Times New Roman" pitchFamily="18" charset="0"/>
                <a:ea typeface="+mn-ea"/>
                <a:cs typeface="Arial" charset="0"/>
              </a:defRPr>
            </a:lvl7pPr>
            <a:lvl8pPr marL="3200400" algn="l" defTabSz="914400" rtl="0" eaLnBrk="1" latinLnBrk="0" hangingPunct="1">
              <a:defRPr sz="4000" b="1" i="1" kern="1200">
                <a:solidFill>
                  <a:schemeClr val="accent2"/>
                </a:solidFill>
                <a:latin typeface="Times New Roman" pitchFamily="18" charset="0"/>
                <a:ea typeface="+mn-ea"/>
                <a:cs typeface="Arial" charset="0"/>
              </a:defRPr>
            </a:lvl8pPr>
            <a:lvl9pPr marL="3657600" algn="l" defTabSz="914400" rtl="0" eaLnBrk="1" latinLnBrk="0" hangingPunct="1">
              <a:defRPr sz="4000" b="1" i="1" kern="1200">
                <a:solidFill>
                  <a:schemeClr val="accent2"/>
                </a:solidFill>
                <a:latin typeface="Times New Roman" pitchFamily="18" charset="0"/>
                <a:ea typeface="+mn-ea"/>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6" name="Slide Number Placeholder 9"/>
          <p:cNvSpPr txBox="1">
            <a:spLocks/>
          </p:cNvSpPr>
          <p:nvPr/>
        </p:nvSpPr>
        <p:spPr>
          <a:xfrm>
            <a:off x="8145996" y="6675438"/>
            <a:ext cx="1905000" cy="457200"/>
          </a:xfrm>
          <a:prstGeom prst="rect">
            <a:avLst/>
          </a:prstGeom>
        </p:spPr>
        <p:txBody>
          <a:bodyPr/>
          <a:lstStyle>
            <a:defPPr>
              <a:defRPr lang="en-US"/>
            </a:defPPr>
            <a:lvl1pPr algn="ctr" rtl="0" eaLnBrk="0" fontAlgn="base" hangingPunct="0">
              <a:spcBef>
                <a:spcPct val="0"/>
              </a:spcBef>
              <a:spcAft>
                <a:spcPct val="0"/>
              </a:spcAft>
              <a:defRPr sz="4000" b="1" i="1" kern="1200">
                <a:solidFill>
                  <a:schemeClr val="accent2"/>
                </a:solidFill>
                <a:latin typeface="Times New Roman" pitchFamily="18" charset="0"/>
                <a:ea typeface="+mn-ea"/>
                <a:cs typeface="Arial" charset="0"/>
              </a:defRPr>
            </a:lvl1pPr>
            <a:lvl2pPr marL="457200" algn="ctr" rtl="0" eaLnBrk="0" fontAlgn="base" hangingPunct="0">
              <a:spcBef>
                <a:spcPct val="0"/>
              </a:spcBef>
              <a:spcAft>
                <a:spcPct val="0"/>
              </a:spcAft>
              <a:defRPr sz="4000" b="1" i="1" kern="1200">
                <a:solidFill>
                  <a:schemeClr val="accent2"/>
                </a:solidFill>
                <a:latin typeface="Times New Roman" pitchFamily="18" charset="0"/>
                <a:ea typeface="+mn-ea"/>
                <a:cs typeface="Arial" charset="0"/>
              </a:defRPr>
            </a:lvl2pPr>
            <a:lvl3pPr marL="914400" algn="ctr" rtl="0" eaLnBrk="0" fontAlgn="base" hangingPunct="0">
              <a:spcBef>
                <a:spcPct val="0"/>
              </a:spcBef>
              <a:spcAft>
                <a:spcPct val="0"/>
              </a:spcAft>
              <a:defRPr sz="4000" b="1" i="1" kern="1200">
                <a:solidFill>
                  <a:schemeClr val="accent2"/>
                </a:solidFill>
                <a:latin typeface="Times New Roman" pitchFamily="18" charset="0"/>
                <a:ea typeface="+mn-ea"/>
                <a:cs typeface="Arial" charset="0"/>
              </a:defRPr>
            </a:lvl3pPr>
            <a:lvl4pPr marL="1371600" algn="ctr" rtl="0" eaLnBrk="0" fontAlgn="base" hangingPunct="0">
              <a:spcBef>
                <a:spcPct val="0"/>
              </a:spcBef>
              <a:spcAft>
                <a:spcPct val="0"/>
              </a:spcAft>
              <a:defRPr sz="4000" b="1" i="1" kern="1200">
                <a:solidFill>
                  <a:schemeClr val="accent2"/>
                </a:solidFill>
                <a:latin typeface="Times New Roman" pitchFamily="18" charset="0"/>
                <a:ea typeface="+mn-ea"/>
                <a:cs typeface="Arial" charset="0"/>
              </a:defRPr>
            </a:lvl4pPr>
            <a:lvl5pPr marL="1828800" algn="ctr" rtl="0" eaLnBrk="0" fontAlgn="base" hangingPunct="0">
              <a:spcBef>
                <a:spcPct val="0"/>
              </a:spcBef>
              <a:spcAft>
                <a:spcPct val="0"/>
              </a:spcAft>
              <a:defRPr sz="4000" b="1" i="1" kern="1200">
                <a:solidFill>
                  <a:schemeClr val="accent2"/>
                </a:solidFill>
                <a:latin typeface="Times New Roman" pitchFamily="18" charset="0"/>
                <a:ea typeface="+mn-ea"/>
                <a:cs typeface="Arial" charset="0"/>
              </a:defRPr>
            </a:lvl5pPr>
            <a:lvl6pPr marL="2286000" algn="l" defTabSz="914400" rtl="0" eaLnBrk="1" latinLnBrk="0" hangingPunct="1">
              <a:defRPr sz="4000" b="1" i="1" kern="1200">
                <a:solidFill>
                  <a:schemeClr val="accent2"/>
                </a:solidFill>
                <a:latin typeface="Times New Roman" pitchFamily="18" charset="0"/>
                <a:ea typeface="+mn-ea"/>
                <a:cs typeface="Arial" charset="0"/>
              </a:defRPr>
            </a:lvl6pPr>
            <a:lvl7pPr marL="2743200" algn="l" defTabSz="914400" rtl="0" eaLnBrk="1" latinLnBrk="0" hangingPunct="1">
              <a:defRPr sz="4000" b="1" i="1" kern="1200">
                <a:solidFill>
                  <a:schemeClr val="accent2"/>
                </a:solidFill>
                <a:latin typeface="Times New Roman" pitchFamily="18" charset="0"/>
                <a:ea typeface="+mn-ea"/>
                <a:cs typeface="Arial" charset="0"/>
              </a:defRPr>
            </a:lvl7pPr>
            <a:lvl8pPr marL="3200400" algn="l" defTabSz="914400" rtl="0" eaLnBrk="1" latinLnBrk="0" hangingPunct="1">
              <a:defRPr sz="4000" b="1" i="1" kern="1200">
                <a:solidFill>
                  <a:schemeClr val="accent2"/>
                </a:solidFill>
                <a:latin typeface="Times New Roman" pitchFamily="18" charset="0"/>
                <a:ea typeface="+mn-ea"/>
                <a:cs typeface="Arial" charset="0"/>
              </a:defRPr>
            </a:lvl8pPr>
            <a:lvl9pPr marL="3657600" algn="l" defTabSz="914400" rtl="0" eaLnBrk="1" latinLnBrk="0" hangingPunct="1">
              <a:defRPr sz="4000" b="1" i="1" kern="1200">
                <a:solidFill>
                  <a:schemeClr val="accent2"/>
                </a:solidFill>
                <a:latin typeface="Times New Roman" pitchFamily="18" charset="0"/>
                <a:ea typeface="+mn-ea"/>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a:ea typeface="+mn-ea"/>
              <a:cs typeface="Arial" charset="0"/>
            </a:endParaRPr>
          </a:p>
        </p:txBody>
      </p:sp>
    </p:spTree>
    <p:extLst>
      <p:ext uri="{BB962C8B-B14F-4D97-AF65-F5344CB8AC3E}">
        <p14:creationId xmlns:p14="http://schemas.microsoft.com/office/powerpoint/2010/main" val="16891640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6445250" cy="819150"/>
          </a:xfrm>
        </p:spPr>
        <p:txBody>
          <a:bodyPr/>
          <a:lstStyle/>
          <a:p>
            <a:r>
              <a:rPr lang="en-US" sz="2800" b="1" dirty="0">
                <a:solidFill>
                  <a:schemeClr val="tx1"/>
                </a:solidFill>
              </a:rPr>
              <a:t>Order Negotiations</a:t>
            </a:r>
            <a:br>
              <a:rPr lang="en-US" sz="2800" b="1" dirty="0">
                <a:solidFill>
                  <a:schemeClr val="tx1"/>
                </a:solidFill>
              </a:rPr>
            </a:br>
            <a:r>
              <a:rPr lang="en-US" sz="2800" b="1" dirty="0">
                <a:solidFill>
                  <a:schemeClr val="tx1"/>
                </a:solidFill>
              </a:rPr>
              <a:t>Pinnacle Tour</a:t>
            </a:r>
          </a:p>
        </p:txBody>
      </p:sp>
      <p:sp>
        <p:nvSpPr>
          <p:cNvPr id="3" name="Content Placeholder 2"/>
          <p:cNvSpPr>
            <a:spLocks noGrp="1"/>
          </p:cNvSpPr>
          <p:nvPr>
            <p:ph idx="1"/>
          </p:nvPr>
        </p:nvSpPr>
        <p:spPr>
          <a:xfrm>
            <a:off x="304800" y="1143000"/>
            <a:ext cx="8763000" cy="4800600"/>
          </a:xfrm>
        </p:spPr>
        <p:txBody>
          <a:bodyPr/>
          <a:lstStyle/>
          <a:p>
            <a:pPr marL="0" indent="0" algn="ctr">
              <a:spcBef>
                <a:spcPts val="0"/>
              </a:spcBef>
              <a:spcAft>
                <a:spcPts val="1200"/>
              </a:spcAft>
              <a:buNone/>
            </a:pPr>
            <a:r>
              <a:rPr lang="en-US" sz="2000" dirty="0">
                <a:solidFill>
                  <a:srgbClr val="0000E0"/>
                </a:solidFill>
                <a:effectLst>
                  <a:outerShdw blurRad="38100" dist="38100" dir="2700000" algn="tl">
                    <a:srgbClr val="000000">
                      <a:alpha val="43137"/>
                    </a:srgbClr>
                  </a:outerShdw>
                </a:effectLst>
              </a:rPr>
              <a:t>TIMING AND PROCESS</a:t>
            </a:r>
          </a:p>
          <a:p>
            <a:pPr>
              <a:lnSpc>
                <a:spcPct val="115000"/>
              </a:lnSpc>
              <a:spcBef>
                <a:spcPts val="0"/>
              </a:spcBef>
              <a:spcAft>
                <a:spcPts val="1200"/>
              </a:spcAft>
              <a:buFont typeface="Arial" panose="020B0604020202020204" pitchFamily="34" charset="0"/>
              <a:buChar char="•"/>
            </a:pPr>
            <a:r>
              <a:rPr lang="en-US" sz="1600" dirty="0">
                <a:solidFill>
                  <a:srgbClr val="0000E0"/>
                </a:solidFill>
                <a:effectLst>
                  <a:outerShdw blurRad="38100" dist="38100" dir="2700000" algn="tl">
                    <a:srgbClr val="000000">
                      <a:alpha val="43137"/>
                    </a:srgbClr>
                  </a:outerShdw>
                </a:effectLst>
                <a:ea typeface="Calibri"/>
                <a:cs typeface="Times New Roman"/>
              </a:rPr>
              <a:t> Typically, a year after being pinned to LCDR you will be heading to your Pinnacle tour.   This allows you to be in your Pinnacle tour for years 2, 3, and 4 as a LCDR, then transfer to your post pinnacle assignment and selection to CDR.  </a:t>
            </a:r>
          </a:p>
          <a:p>
            <a:pPr>
              <a:lnSpc>
                <a:spcPct val="115000"/>
              </a:lnSpc>
              <a:spcBef>
                <a:spcPts val="0"/>
              </a:spcBef>
              <a:spcAft>
                <a:spcPts val="1200"/>
              </a:spcAft>
              <a:buFont typeface="Arial" panose="020B0604020202020204" pitchFamily="34" charset="0"/>
              <a:buChar char="•"/>
            </a:pPr>
            <a:r>
              <a:rPr lang="en-US" sz="1600" dirty="0">
                <a:solidFill>
                  <a:srgbClr val="0000E0"/>
                </a:solidFill>
                <a:effectLst>
                  <a:outerShdw blurRad="38100" dist="38100" dir="2700000" algn="tl">
                    <a:srgbClr val="000000">
                      <a:alpha val="43137"/>
                    </a:srgbClr>
                  </a:outerShdw>
                </a:effectLst>
                <a:ea typeface="Calibri"/>
                <a:cs typeface="Times New Roman"/>
              </a:rPr>
              <a:t> LCDR PRDs have little to do with transfer to there Pinnacle assignment. You may transfer up to a year early to get to this milestone tour.</a:t>
            </a:r>
          </a:p>
          <a:p>
            <a:pPr>
              <a:lnSpc>
                <a:spcPct val="115000"/>
              </a:lnSpc>
              <a:spcBef>
                <a:spcPts val="0"/>
              </a:spcBef>
              <a:spcAft>
                <a:spcPts val="1200"/>
              </a:spcAft>
              <a:buFont typeface="Arial" panose="020B0604020202020204" pitchFamily="34" charset="0"/>
              <a:buChar char="•"/>
            </a:pPr>
            <a:r>
              <a:rPr lang="en-US" sz="1600" dirty="0">
                <a:solidFill>
                  <a:srgbClr val="0000E0"/>
                </a:solidFill>
                <a:effectLst>
                  <a:outerShdw blurRad="38100" dist="38100" dir="2700000" algn="tl">
                    <a:srgbClr val="000000">
                      <a:alpha val="43137"/>
                    </a:srgbClr>
                  </a:outerShdw>
                </a:effectLst>
                <a:ea typeface="Calibri"/>
                <a:cs typeface="Times New Roman"/>
              </a:rPr>
              <a:t> When Pinnacle assignments become available, they will be offered based on LCDR(s) seniority</a:t>
            </a:r>
            <a:r>
              <a:rPr lang="en-US" sz="1600" dirty="0" smtClean="0">
                <a:solidFill>
                  <a:srgbClr val="0000E0"/>
                </a:solidFill>
                <a:effectLst>
                  <a:outerShdw blurRad="38100" dist="38100" dir="2700000" algn="tl">
                    <a:srgbClr val="000000">
                      <a:alpha val="43137"/>
                    </a:srgbClr>
                  </a:outerShdw>
                </a:effectLst>
                <a:ea typeface="Calibri"/>
                <a:cs typeface="Times New Roman"/>
              </a:rPr>
              <a:t>.</a:t>
            </a:r>
            <a:endParaRPr lang="en-US" sz="1600" dirty="0">
              <a:solidFill>
                <a:srgbClr val="FF0000"/>
              </a:solidFill>
              <a:effectLst>
                <a:outerShdw blurRad="38100" dist="38100" dir="2700000" algn="tl">
                  <a:srgbClr val="000000">
                    <a:alpha val="43137"/>
                  </a:srgbClr>
                </a:outerShdw>
              </a:effectLst>
              <a:cs typeface="Times New Roman"/>
            </a:endParaRPr>
          </a:p>
          <a:p>
            <a:pPr indent="114300">
              <a:lnSpc>
                <a:spcPct val="115000"/>
              </a:lnSpc>
              <a:spcBef>
                <a:spcPts val="0"/>
              </a:spcBef>
              <a:spcAft>
                <a:spcPts val="1200"/>
              </a:spcAft>
              <a:buFont typeface="Arial" panose="020B0604020202020204" pitchFamily="34" charset="0"/>
              <a:buChar char="•"/>
            </a:pPr>
            <a:r>
              <a:rPr lang="en-US" sz="1600" dirty="0">
                <a:solidFill>
                  <a:srgbClr val="0000E0"/>
                </a:solidFill>
                <a:effectLst>
                  <a:outerShdw blurRad="38100" dist="38100" dir="2700000" algn="tl">
                    <a:srgbClr val="000000">
                      <a:alpha val="43137"/>
                    </a:srgbClr>
                  </a:outerShdw>
                </a:effectLst>
                <a:ea typeface="Calibri"/>
                <a:cs typeface="Times New Roman"/>
              </a:rPr>
              <a:t>The type of Pinnacle tour you desire and location may not be available.  To stay competitive you must take advantage of the opportunities</a:t>
            </a:r>
            <a:r>
              <a:rPr lang="en-US" sz="1600" dirty="0">
                <a:solidFill>
                  <a:schemeClr val="accent5">
                    <a:lumMod val="50000"/>
                  </a:schemeClr>
                </a:solidFill>
                <a:effectLst>
                  <a:outerShdw blurRad="38100" dist="38100" dir="2700000" algn="tl">
                    <a:srgbClr val="000000">
                      <a:alpha val="43137"/>
                    </a:srgbClr>
                  </a:outerShdw>
                </a:effectLst>
                <a:ea typeface="Calibri"/>
                <a:cs typeface="Times New Roman"/>
              </a:rPr>
              <a:t> </a:t>
            </a:r>
            <a:r>
              <a:rPr lang="en-US" sz="1600" dirty="0">
                <a:solidFill>
                  <a:srgbClr val="FF0000"/>
                </a:solidFill>
                <a:effectLst>
                  <a:outerShdw blurRad="38100" dist="38100" dir="2700000" algn="tl">
                    <a:srgbClr val="000000">
                      <a:alpha val="43137"/>
                    </a:srgbClr>
                  </a:outerShdw>
                </a:effectLst>
                <a:ea typeface="Calibri"/>
                <a:cs typeface="Times New Roman"/>
              </a:rPr>
              <a:t>available</a:t>
            </a:r>
            <a:r>
              <a:rPr lang="en-US" sz="1600" dirty="0">
                <a:solidFill>
                  <a:schemeClr val="accent5">
                    <a:lumMod val="50000"/>
                  </a:schemeClr>
                </a:solidFill>
                <a:effectLst>
                  <a:outerShdw blurRad="38100" dist="38100" dir="2700000" algn="tl">
                    <a:srgbClr val="000000">
                      <a:alpha val="43137"/>
                    </a:srgbClr>
                  </a:outerShdw>
                </a:effectLst>
                <a:ea typeface="Calibri"/>
                <a:cs typeface="Times New Roman"/>
              </a:rPr>
              <a:t> </a:t>
            </a:r>
            <a:r>
              <a:rPr lang="en-US" sz="1600" dirty="0">
                <a:solidFill>
                  <a:srgbClr val="0000E0"/>
                </a:solidFill>
                <a:effectLst>
                  <a:outerShdw blurRad="38100" dist="38100" dir="2700000" algn="tl">
                    <a:srgbClr val="000000">
                      <a:alpha val="43137"/>
                    </a:srgbClr>
                  </a:outerShdw>
                </a:effectLst>
                <a:ea typeface="Calibri"/>
                <a:cs typeface="Times New Roman"/>
              </a:rPr>
              <a:t>to you. </a:t>
            </a:r>
          </a:p>
          <a:p>
            <a:pPr indent="114300">
              <a:lnSpc>
                <a:spcPct val="115000"/>
              </a:lnSpc>
              <a:spcBef>
                <a:spcPts val="0"/>
              </a:spcBef>
              <a:spcAft>
                <a:spcPts val="1200"/>
              </a:spcAft>
              <a:buFont typeface="Arial" panose="020B0604020202020204" pitchFamily="34" charset="0"/>
              <a:buChar char="•"/>
            </a:pPr>
            <a:r>
              <a:rPr lang="en-US" sz="1600" dirty="0">
                <a:solidFill>
                  <a:srgbClr val="FF0000"/>
                </a:solidFill>
                <a:effectLst>
                  <a:outerShdw blurRad="38100" dist="38100" dir="2700000" algn="tl">
                    <a:srgbClr val="000000">
                      <a:alpha val="43137"/>
                    </a:srgbClr>
                  </a:outerShdw>
                </a:effectLst>
                <a:ea typeface="Calibri"/>
                <a:cs typeface="Times New Roman"/>
              </a:rPr>
              <a:t>The importance of this tour cannot be overstated! Think 2-3 tours out and do not make career altering decisions based on temporary life events. Please phone to discuss options.   </a:t>
            </a:r>
          </a:p>
          <a:p>
            <a:pPr marL="0" indent="0">
              <a:buNone/>
            </a:pPr>
            <a:endParaRPr lang="en-US" dirty="0">
              <a:solidFill>
                <a:schemeClr val="accent5">
                  <a:lumMod val="50000"/>
                </a:schemeClr>
              </a:solidFill>
              <a:effectLst>
                <a:outerShdw blurRad="38100" dist="38100" dir="2700000" algn="tl">
                  <a:srgbClr val="000000">
                    <a:alpha val="43137"/>
                  </a:srgbClr>
                </a:outerShdw>
              </a:effectLst>
            </a:endParaRPr>
          </a:p>
          <a:p>
            <a:pPr>
              <a:buFontTx/>
              <a:buChar char="-"/>
            </a:pPr>
            <a:endParaRPr lang="en-US" dirty="0">
              <a:solidFill>
                <a:schemeClr val="accent5">
                  <a:lumMod val="50000"/>
                </a:schemeClr>
              </a:solidFill>
              <a:effectLst>
                <a:outerShdw blurRad="38100" dist="38100" dir="2700000" algn="tl">
                  <a:srgbClr val="000000">
                    <a:alpha val="43137"/>
                  </a:srgbClr>
                </a:outerShdw>
              </a:effectLst>
            </a:endParaRPr>
          </a:p>
          <a:p>
            <a:pPr>
              <a:buFontTx/>
              <a:buChar char="-"/>
            </a:pPr>
            <a:endParaRPr lang="en-US" dirty="0">
              <a:solidFill>
                <a:schemeClr val="accent5">
                  <a:lumMod val="50000"/>
                </a:schemeClr>
              </a:solidFill>
              <a:effectLst>
                <a:outerShdw blurRad="38100" dist="38100" dir="2700000" algn="tl">
                  <a:srgbClr val="000000">
                    <a:alpha val="43137"/>
                  </a:srgbClr>
                </a:outerShdw>
              </a:effectLst>
            </a:endParaRPr>
          </a:p>
          <a:p>
            <a:pPr>
              <a:buFontTx/>
              <a:buChar char="-"/>
            </a:pPr>
            <a:endParaRPr lang="en-US" dirty="0">
              <a:solidFill>
                <a:schemeClr val="accent5">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1958509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33350"/>
            <a:ext cx="6445250" cy="1123950"/>
          </a:xfrm>
        </p:spPr>
        <p:txBody>
          <a:bodyPr/>
          <a:lstStyle/>
          <a:p>
            <a:r>
              <a:rPr lang="en-US" sz="2800" b="1" dirty="0">
                <a:solidFill>
                  <a:schemeClr val="tx1"/>
                </a:solidFill>
              </a:rPr>
              <a:t>Order Negotiations</a:t>
            </a:r>
            <a:br>
              <a:rPr lang="en-US" sz="2800" b="1" dirty="0">
                <a:solidFill>
                  <a:schemeClr val="tx1"/>
                </a:solidFill>
              </a:rPr>
            </a:br>
            <a:r>
              <a:rPr lang="en-US" sz="2800" dirty="0">
                <a:solidFill>
                  <a:schemeClr val="tx1"/>
                </a:solidFill>
              </a:rPr>
              <a:t>Pinnacle Tour (cont.)</a:t>
            </a:r>
          </a:p>
        </p:txBody>
      </p:sp>
      <p:sp>
        <p:nvSpPr>
          <p:cNvPr id="3" name="Content Placeholder 2"/>
          <p:cNvSpPr>
            <a:spLocks noGrp="1"/>
          </p:cNvSpPr>
          <p:nvPr>
            <p:ph idx="1"/>
          </p:nvPr>
        </p:nvSpPr>
        <p:spPr>
          <a:xfrm>
            <a:off x="381000" y="914400"/>
            <a:ext cx="8534400" cy="5410200"/>
          </a:xfrm>
        </p:spPr>
        <p:txBody>
          <a:bodyPr/>
          <a:lstStyle/>
          <a:p>
            <a:pPr marL="0" indent="0">
              <a:buNone/>
            </a:pPr>
            <a:r>
              <a:rPr lang="en-US" sz="2400" dirty="0">
                <a:solidFill>
                  <a:schemeClr val="accent5">
                    <a:lumMod val="50000"/>
                  </a:schemeClr>
                </a:solidFill>
              </a:rPr>
              <a:t>                     </a:t>
            </a:r>
            <a:r>
              <a:rPr lang="en-US" sz="2000" dirty="0">
                <a:solidFill>
                  <a:schemeClr val="accent5">
                    <a:lumMod val="50000"/>
                  </a:schemeClr>
                </a:solidFill>
              </a:rPr>
              <a:t>	</a:t>
            </a:r>
            <a:endParaRPr lang="en-US" sz="1600" dirty="0">
              <a:solidFill>
                <a:schemeClr val="accent5">
                  <a:lumMod val="50000"/>
                </a:schemeClr>
              </a:solidFill>
              <a:effectLst/>
              <a:ea typeface="Calibri"/>
              <a:cs typeface="Times New Roman"/>
            </a:endParaRPr>
          </a:p>
          <a:p>
            <a:pPr>
              <a:lnSpc>
                <a:spcPct val="115000"/>
              </a:lnSpc>
              <a:spcBef>
                <a:spcPts val="0"/>
              </a:spcBef>
              <a:spcAft>
                <a:spcPts val="0"/>
              </a:spcAft>
              <a:buFont typeface="Arial" panose="020B0604020202020204" pitchFamily="34" charset="0"/>
              <a:buChar char="•"/>
            </a:pPr>
            <a:r>
              <a:rPr lang="en-US" sz="1600" b="1" dirty="0">
                <a:solidFill>
                  <a:srgbClr val="0000E0"/>
                </a:solidFill>
                <a:effectLst/>
                <a:ea typeface="Calibri"/>
                <a:cs typeface="Times New Roman"/>
              </a:rPr>
              <a:t>Your FITREPs and record will be </a:t>
            </a:r>
            <a:r>
              <a:rPr lang="en-US" sz="1600" b="1" dirty="0" smtClean="0">
                <a:solidFill>
                  <a:srgbClr val="0000E0"/>
                </a:solidFill>
                <a:effectLst/>
                <a:ea typeface="Calibri"/>
                <a:cs typeface="Times New Roman"/>
              </a:rPr>
              <a:t>reviewed before </a:t>
            </a:r>
            <a:r>
              <a:rPr lang="en-US" sz="1600" b="1" dirty="0">
                <a:solidFill>
                  <a:srgbClr val="0000E0"/>
                </a:solidFill>
                <a:effectLst/>
                <a:ea typeface="Calibri"/>
                <a:cs typeface="Times New Roman"/>
              </a:rPr>
              <a:t>you are offered a Pinnacle assignment.  We will review your record to ensure you have met the prerequisites for assignments.  Such as:</a:t>
            </a:r>
          </a:p>
          <a:p>
            <a:pPr marL="630238">
              <a:lnSpc>
                <a:spcPct val="115000"/>
              </a:lnSpc>
              <a:spcBef>
                <a:spcPts val="0"/>
              </a:spcBef>
              <a:spcAft>
                <a:spcPts val="0"/>
              </a:spcAft>
              <a:buNone/>
            </a:pPr>
            <a:r>
              <a:rPr lang="en-US" sz="1600" b="1" dirty="0">
                <a:solidFill>
                  <a:srgbClr val="0000E0"/>
                </a:solidFill>
                <a:effectLst/>
                <a:ea typeface="Calibri"/>
                <a:cs typeface="Times New Roman"/>
              </a:rPr>
              <a:t>	</a:t>
            </a:r>
          </a:p>
          <a:p>
            <a:pPr marL="630238">
              <a:lnSpc>
                <a:spcPct val="115000"/>
              </a:lnSpc>
              <a:spcBef>
                <a:spcPts val="0"/>
              </a:spcBef>
              <a:spcAft>
                <a:spcPts val="0"/>
              </a:spcAft>
              <a:buFont typeface="Arial" panose="020B0604020202020204" pitchFamily="34" charset="0"/>
              <a:buChar char="•"/>
            </a:pPr>
            <a:r>
              <a:rPr lang="en-US" sz="1600" b="1" dirty="0">
                <a:solidFill>
                  <a:srgbClr val="0000E0"/>
                </a:solidFill>
                <a:effectLst/>
                <a:ea typeface="Calibri"/>
                <a:cs typeface="Times New Roman"/>
              </a:rPr>
              <a:t>	CAGMO – Fixed wing experience required.  Rotary wing </a:t>
            </a:r>
          </a:p>
          <a:p>
            <a:pPr marL="287338" indent="0">
              <a:lnSpc>
                <a:spcPct val="115000"/>
              </a:lnSpc>
              <a:spcBef>
                <a:spcPts val="0"/>
              </a:spcBef>
              <a:spcAft>
                <a:spcPts val="0"/>
              </a:spcAft>
              <a:buNone/>
            </a:pPr>
            <a:r>
              <a:rPr lang="en-US" sz="1600" b="1" dirty="0" smtClean="0">
                <a:solidFill>
                  <a:srgbClr val="0000E0"/>
                </a:solidFill>
                <a:effectLst/>
                <a:ea typeface="Calibri"/>
                <a:cs typeface="Times New Roman"/>
              </a:rPr>
              <a:t>                             </a:t>
            </a:r>
            <a:r>
              <a:rPr lang="en-US" sz="1600" b="1" dirty="0">
                <a:solidFill>
                  <a:srgbClr val="0000E0"/>
                </a:solidFill>
                <a:effectLst/>
                <a:ea typeface="Calibri"/>
                <a:cs typeface="Times New Roman"/>
              </a:rPr>
              <a:t>recommended</a:t>
            </a:r>
            <a:r>
              <a:rPr lang="en-US" sz="1600" b="1" dirty="0" smtClean="0">
                <a:solidFill>
                  <a:srgbClr val="0000E0"/>
                </a:solidFill>
                <a:effectLst/>
                <a:ea typeface="Calibri"/>
                <a:cs typeface="Times New Roman"/>
              </a:rPr>
              <a:t>.  </a:t>
            </a:r>
            <a:r>
              <a:rPr lang="en-US" sz="1600" b="1" dirty="0">
                <a:solidFill>
                  <a:srgbClr val="FF0000"/>
                </a:solidFill>
                <a:effectLst/>
                <a:ea typeface="Calibri"/>
                <a:cs typeface="Times New Roman"/>
              </a:rPr>
              <a:t>(Nominative – CAG/DCAG select).</a:t>
            </a:r>
          </a:p>
          <a:p>
            <a:pPr marL="630238">
              <a:lnSpc>
                <a:spcPct val="115000"/>
              </a:lnSpc>
              <a:spcBef>
                <a:spcPts val="0"/>
              </a:spcBef>
              <a:spcAft>
                <a:spcPts val="0"/>
              </a:spcAft>
              <a:buFont typeface="Arial" panose="020B0604020202020204" pitchFamily="34" charset="0"/>
              <a:buChar char="•"/>
            </a:pPr>
            <a:r>
              <a:rPr lang="en-US" sz="1600" b="1" dirty="0">
                <a:solidFill>
                  <a:srgbClr val="0000E0"/>
                </a:solidFill>
                <a:effectLst/>
                <a:ea typeface="Calibri"/>
                <a:cs typeface="Times New Roman"/>
              </a:rPr>
              <a:t>	L Class MO – FRC/AIMD recommended.</a:t>
            </a:r>
          </a:p>
          <a:p>
            <a:pPr marL="630238">
              <a:lnSpc>
                <a:spcPct val="115000"/>
              </a:lnSpc>
              <a:spcBef>
                <a:spcPts val="0"/>
              </a:spcBef>
              <a:spcAft>
                <a:spcPts val="0"/>
              </a:spcAft>
              <a:buFont typeface="Arial" panose="020B0604020202020204" pitchFamily="34" charset="0"/>
              <a:buChar char="•"/>
            </a:pPr>
            <a:r>
              <a:rPr lang="en-US" sz="1600" b="1" dirty="0">
                <a:solidFill>
                  <a:srgbClr val="0000E0"/>
                </a:solidFill>
                <a:effectLst/>
                <a:ea typeface="Calibri"/>
                <a:cs typeface="Times New Roman"/>
              </a:rPr>
              <a:t>	IM1 – FRC/AIMD recommended.</a:t>
            </a:r>
          </a:p>
          <a:p>
            <a:pPr marL="630238">
              <a:lnSpc>
                <a:spcPct val="115000"/>
              </a:lnSpc>
              <a:spcBef>
                <a:spcPts val="0"/>
              </a:spcBef>
              <a:spcAft>
                <a:spcPts val="0"/>
              </a:spcAft>
              <a:buFont typeface="Arial" panose="020B0604020202020204" pitchFamily="34" charset="0"/>
              <a:buChar char="•"/>
            </a:pPr>
            <a:r>
              <a:rPr lang="en-US" sz="1600" b="1" dirty="0">
                <a:solidFill>
                  <a:srgbClr val="0000E0"/>
                </a:solidFill>
                <a:effectLst/>
                <a:ea typeface="Calibri"/>
                <a:cs typeface="Times New Roman"/>
              </a:rPr>
              <a:t>	Handler – FDO tour recommended.</a:t>
            </a:r>
          </a:p>
          <a:p>
            <a:pPr marL="630238">
              <a:lnSpc>
                <a:spcPct val="115000"/>
              </a:lnSpc>
              <a:spcBef>
                <a:spcPts val="0"/>
              </a:spcBef>
              <a:spcAft>
                <a:spcPts val="0"/>
              </a:spcAft>
              <a:buFont typeface="Arial" panose="020B0604020202020204" pitchFamily="34" charset="0"/>
              <a:buChar char="•"/>
            </a:pPr>
            <a:r>
              <a:rPr lang="en-US" sz="1600" b="1" dirty="0">
                <a:solidFill>
                  <a:srgbClr val="0000E0"/>
                </a:solidFill>
                <a:effectLst/>
                <a:ea typeface="Calibri"/>
                <a:cs typeface="Times New Roman"/>
              </a:rPr>
              <a:t>	OHO – G-3 or CAG Gunner recommended.</a:t>
            </a:r>
          </a:p>
          <a:p>
            <a:pPr marL="630238">
              <a:lnSpc>
                <a:spcPct val="115000"/>
              </a:lnSpc>
              <a:spcBef>
                <a:spcPts val="0"/>
              </a:spcBef>
              <a:spcAft>
                <a:spcPts val="0"/>
              </a:spcAft>
              <a:buFont typeface="Arial" panose="020B0604020202020204" pitchFamily="34" charset="0"/>
              <a:buChar char="•"/>
            </a:pPr>
            <a:r>
              <a:rPr lang="en-US" sz="1600" b="1" dirty="0">
                <a:solidFill>
                  <a:srgbClr val="0000E0"/>
                </a:solidFill>
                <a:effectLst/>
                <a:ea typeface="Calibri"/>
                <a:cs typeface="Times New Roman"/>
              </a:rPr>
              <a:t>     L Class Gun Boss – L Class OHO or CVN DIVO recommended.</a:t>
            </a:r>
            <a:endParaRPr lang="en-US" sz="100" b="1" dirty="0">
              <a:solidFill>
                <a:srgbClr val="0000E0"/>
              </a:solidFill>
              <a:effectLst/>
              <a:ea typeface="Calibri"/>
              <a:cs typeface="Times New Roman"/>
            </a:endParaRPr>
          </a:p>
          <a:p>
            <a:pPr marL="630238">
              <a:lnSpc>
                <a:spcPct val="115000"/>
              </a:lnSpc>
              <a:spcBef>
                <a:spcPts val="0"/>
              </a:spcBef>
              <a:spcAft>
                <a:spcPts val="0"/>
              </a:spcAft>
              <a:buFont typeface="Arial" panose="020B0604020202020204" pitchFamily="34" charset="0"/>
              <a:buChar char="•"/>
            </a:pPr>
            <a:r>
              <a:rPr lang="en-US" sz="1600" b="1" dirty="0">
                <a:solidFill>
                  <a:srgbClr val="0000E0"/>
                </a:solidFill>
                <a:effectLst/>
                <a:ea typeface="Calibri"/>
                <a:cs typeface="Times New Roman"/>
              </a:rPr>
              <a:t>	CSG Staff – MTOC and TAO required.</a:t>
            </a:r>
          </a:p>
          <a:p>
            <a:pPr marL="630238">
              <a:lnSpc>
                <a:spcPct val="115000"/>
              </a:lnSpc>
              <a:spcBef>
                <a:spcPts val="0"/>
              </a:spcBef>
              <a:spcAft>
                <a:spcPts val="0"/>
              </a:spcAft>
              <a:buFont typeface="Arial" panose="020B0604020202020204" pitchFamily="34" charset="0"/>
              <a:buChar char="•"/>
            </a:pPr>
            <a:r>
              <a:rPr lang="en-US" sz="1600" b="1" dirty="0">
                <a:solidFill>
                  <a:srgbClr val="0000E0"/>
                </a:solidFill>
                <a:effectLst/>
                <a:ea typeface="Calibri"/>
                <a:cs typeface="Times New Roman"/>
              </a:rPr>
              <a:t>	Major Approach Control – CVN or L Class required.</a:t>
            </a:r>
          </a:p>
          <a:p>
            <a:pPr marL="630238">
              <a:lnSpc>
                <a:spcPct val="115000"/>
              </a:lnSpc>
              <a:spcBef>
                <a:spcPts val="0"/>
              </a:spcBef>
              <a:spcAft>
                <a:spcPts val="0"/>
              </a:spcAft>
              <a:buNone/>
            </a:pPr>
            <a:endParaRPr lang="en-US" sz="1600" b="1" dirty="0">
              <a:solidFill>
                <a:srgbClr val="0000E0"/>
              </a:solidFill>
              <a:effectLst/>
              <a:ea typeface="Calibri"/>
              <a:cs typeface="Times New Roman"/>
            </a:endParaRPr>
          </a:p>
          <a:p>
            <a:pPr marL="285750" indent="0">
              <a:lnSpc>
                <a:spcPct val="115000"/>
              </a:lnSpc>
              <a:spcBef>
                <a:spcPts val="0"/>
              </a:spcBef>
              <a:spcAft>
                <a:spcPts val="0"/>
              </a:spcAft>
              <a:buNone/>
              <a:tabLst>
                <a:tab pos="285750" algn="l"/>
              </a:tabLst>
            </a:pPr>
            <a:r>
              <a:rPr lang="en-US" sz="1600" b="1" dirty="0">
                <a:solidFill>
                  <a:srgbClr val="0000E0"/>
                </a:solidFill>
                <a:effectLst/>
                <a:ea typeface="Calibri"/>
                <a:cs typeface="Times New Roman"/>
              </a:rPr>
              <a:t>CAGMO tours are typically 24 months.  All other pinnacles are 30-36 months to balance community inventory, FITREP competition and command continuity.</a:t>
            </a:r>
          </a:p>
          <a:p>
            <a:pPr marL="630238" lvl="1" indent="0">
              <a:lnSpc>
                <a:spcPct val="115000"/>
              </a:lnSpc>
              <a:spcBef>
                <a:spcPts val="0"/>
              </a:spcBef>
              <a:spcAft>
                <a:spcPts val="0"/>
              </a:spcAft>
              <a:buNone/>
            </a:pPr>
            <a:r>
              <a:rPr lang="en-US" dirty="0">
                <a:solidFill>
                  <a:srgbClr val="0000E0"/>
                </a:solidFill>
                <a:effectLst/>
                <a:ea typeface="Calibri"/>
                <a:cs typeface="Times New Roman"/>
              </a:rPr>
              <a:t>             </a:t>
            </a:r>
          </a:p>
          <a:p>
            <a:pPr lvl="1">
              <a:lnSpc>
                <a:spcPct val="115000"/>
              </a:lnSpc>
              <a:spcBef>
                <a:spcPts val="0"/>
              </a:spcBef>
              <a:spcAft>
                <a:spcPts val="0"/>
              </a:spcAft>
              <a:buFont typeface="Courier New" panose="02070309020205020404" pitchFamily="49" charset="0"/>
              <a:buChar char="o"/>
            </a:pPr>
            <a:endParaRPr lang="en-US" dirty="0">
              <a:solidFill>
                <a:schemeClr val="accent5">
                  <a:lumMod val="50000"/>
                </a:schemeClr>
              </a:solidFill>
              <a:effectLst/>
              <a:ea typeface="Calibri"/>
              <a:cs typeface="Times New Roman"/>
            </a:endParaRPr>
          </a:p>
          <a:p>
            <a:pPr lvl="1">
              <a:lnSpc>
                <a:spcPct val="115000"/>
              </a:lnSpc>
              <a:spcBef>
                <a:spcPts val="0"/>
              </a:spcBef>
              <a:spcAft>
                <a:spcPts val="0"/>
              </a:spcAft>
              <a:buFont typeface="Courier New" panose="02070309020205020404" pitchFamily="49" charset="0"/>
              <a:buChar char="o"/>
            </a:pPr>
            <a:endParaRPr lang="en-US" sz="1100" dirty="0">
              <a:solidFill>
                <a:schemeClr val="accent5">
                  <a:lumMod val="50000"/>
                </a:schemeClr>
              </a:solidFill>
              <a:effectLst/>
              <a:ea typeface="Calibri"/>
              <a:cs typeface="Times New Roman"/>
            </a:endParaRPr>
          </a:p>
          <a:p>
            <a:pPr lvl="1">
              <a:lnSpc>
                <a:spcPct val="115000"/>
              </a:lnSpc>
              <a:spcBef>
                <a:spcPts val="0"/>
              </a:spcBef>
              <a:spcAft>
                <a:spcPts val="0"/>
              </a:spcAft>
              <a:buFont typeface="Courier New" panose="02070309020205020404" pitchFamily="49" charset="0"/>
              <a:buChar char="o"/>
            </a:pPr>
            <a:endParaRPr lang="en-US" sz="1100" dirty="0">
              <a:solidFill>
                <a:schemeClr val="accent5">
                  <a:lumMod val="50000"/>
                </a:schemeClr>
              </a:solidFill>
              <a:effectLst/>
              <a:ea typeface="Calibri"/>
              <a:cs typeface="Times New Roman"/>
            </a:endParaRPr>
          </a:p>
          <a:p>
            <a:pPr lvl="1">
              <a:lnSpc>
                <a:spcPct val="115000"/>
              </a:lnSpc>
              <a:spcBef>
                <a:spcPts val="0"/>
              </a:spcBef>
              <a:spcAft>
                <a:spcPts val="0"/>
              </a:spcAft>
              <a:buFont typeface="Courier New" panose="02070309020205020404" pitchFamily="49" charset="0"/>
              <a:buChar char="o"/>
            </a:pPr>
            <a:endParaRPr lang="en-US" sz="1600" dirty="0">
              <a:solidFill>
                <a:schemeClr val="accent5">
                  <a:lumMod val="50000"/>
                </a:schemeClr>
              </a:solidFill>
              <a:effectLst/>
              <a:ea typeface="Calibri"/>
              <a:cs typeface="Times New Roman"/>
            </a:endParaRPr>
          </a:p>
          <a:p>
            <a:pPr lvl="1">
              <a:lnSpc>
                <a:spcPct val="115000"/>
              </a:lnSpc>
              <a:spcBef>
                <a:spcPts val="0"/>
              </a:spcBef>
              <a:spcAft>
                <a:spcPts val="1000"/>
              </a:spcAft>
              <a:buFont typeface="Wingdings" panose="05000000000000000000" pitchFamily="2" charset="2"/>
              <a:buChar char="Ø"/>
            </a:pPr>
            <a:endParaRPr lang="en-US" sz="1000" dirty="0">
              <a:solidFill>
                <a:schemeClr val="accent5">
                  <a:lumMod val="50000"/>
                </a:schemeClr>
              </a:solidFill>
            </a:endParaRPr>
          </a:p>
        </p:txBody>
      </p:sp>
    </p:spTree>
    <p:extLst>
      <p:ext uri="{BB962C8B-B14F-4D97-AF65-F5344CB8AC3E}">
        <p14:creationId xmlns:p14="http://schemas.microsoft.com/office/powerpoint/2010/main" val="329554734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225" y="-228600"/>
            <a:ext cx="7937500" cy="1123950"/>
          </a:xfrm>
        </p:spPr>
        <p:txBody>
          <a:bodyPr/>
          <a:lstStyle/>
          <a:p>
            <a:pPr>
              <a:defRPr/>
            </a:pPr>
            <a:r>
              <a:rPr lang="en-US" sz="4000" b="1" dirty="0">
                <a:solidFill>
                  <a:schemeClr val="bg2"/>
                </a:solidFill>
              </a:rPr>
              <a:t> </a:t>
            </a:r>
            <a:r>
              <a:rPr lang="en-US" b="1" dirty="0">
                <a:solidFill>
                  <a:schemeClr val="tx1"/>
                </a:solidFill>
              </a:rPr>
              <a:t>Promotion Zone Forecasting</a:t>
            </a:r>
          </a:p>
        </p:txBody>
      </p:sp>
      <p:sp>
        <p:nvSpPr>
          <p:cNvPr id="3" name="Content Placeholder 2"/>
          <p:cNvSpPr>
            <a:spLocks noGrp="1"/>
          </p:cNvSpPr>
          <p:nvPr>
            <p:ph idx="1"/>
          </p:nvPr>
        </p:nvSpPr>
        <p:spPr>
          <a:xfrm>
            <a:off x="28575" y="5628640"/>
            <a:ext cx="8686800" cy="4800600"/>
          </a:xfrm>
        </p:spPr>
        <p:txBody>
          <a:bodyPr/>
          <a:lstStyle/>
          <a:p>
            <a:pPr>
              <a:spcBef>
                <a:spcPct val="0"/>
              </a:spcBef>
              <a:buFont typeface="Arial" panose="020B0604020202020204" pitchFamily="34" charset="0"/>
              <a:buChar char="•"/>
              <a:defRPr/>
            </a:pPr>
            <a:r>
              <a:rPr lang="en-US" sz="1400" b="1" kern="1200" dirty="0">
                <a:solidFill>
                  <a:srgbClr val="0000E0"/>
                </a:solidFill>
                <a:effectLst/>
                <a:latin typeface="+mj-lt"/>
                <a:cs typeface="Times New Roman"/>
              </a:rPr>
              <a:t>LDO/CWO Officer Community Management team can “</a:t>
            </a:r>
            <a:r>
              <a:rPr lang="en-US" sz="1400" b="1" u="sng" kern="1200" dirty="0">
                <a:solidFill>
                  <a:srgbClr val="0000E0"/>
                </a:solidFill>
                <a:effectLst/>
                <a:latin typeface="+mj-lt"/>
                <a:cs typeface="Times New Roman"/>
              </a:rPr>
              <a:t>estimate</a:t>
            </a:r>
            <a:r>
              <a:rPr lang="en-US" sz="1400" b="1" kern="1200" dirty="0">
                <a:solidFill>
                  <a:srgbClr val="0000E0"/>
                </a:solidFill>
                <a:effectLst/>
                <a:latin typeface="+mj-lt"/>
                <a:cs typeface="Times New Roman"/>
              </a:rPr>
              <a:t>”</a:t>
            </a:r>
            <a:r>
              <a:rPr lang="en-US" sz="1400" b="1" kern="1200" dirty="0">
                <a:solidFill>
                  <a:srgbClr val="0000E0"/>
                </a:solidFill>
                <a:latin typeface="+mj-lt"/>
                <a:cs typeface="Times New Roman"/>
              </a:rPr>
              <a:t> </a:t>
            </a:r>
            <a:r>
              <a:rPr lang="en-US" sz="1400" b="1" kern="1200" dirty="0">
                <a:solidFill>
                  <a:srgbClr val="0000E0"/>
                </a:solidFill>
                <a:effectLst/>
                <a:latin typeface="+mj-lt"/>
                <a:cs typeface="Times New Roman"/>
              </a:rPr>
              <a:t> your promotion </a:t>
            </a:r>
            <a:r>
              <a:rPr lang="en-US" sz="1400" b="1" kern="1200" dirty="0" smtClean="0">
                <a:solidFill>
                  <a:srgbClr val="0000E0"/>
                </a:solidFill>
                <a:effectLst/>
                <a:latin typeface="+mj-lt"/>
                <a:cs typeface="Times New Roman"/>
              </a:rPr>
              <a:t>zones </a:t>
            </a:r>
            <a:r>
              <a:rPr lang="en-US" sz="1400" b="1" kern="1200" dirty="0" smtClean="0">
                <a:solidFill>
                  <a:srgbClr val="0000E0"/>
                </a:solidFill>
                <a:latin typeface="+mj-lt"/>
                <a:cs typeface="Times New Roman"/>
              </a:rPr>
              <a:t>after the zone message </a:t>
            </a:r>
            <a:r>
              <a:rPr lang="en-US" sz="1400" b="1" kern="1200" smtClean="0">
                <a:solidFill>
                  <a:srgbClr val="0000E0"/>
                </a:solidFill>
                <a:latin typeface="+mj-lt"/>
                <a:cs typeface="Times New Roman"/>
              </a:rPr>
              <a:t>is </a:t>
            </a:r>
            <a:r>
              <a:rPr lang="en-US" sz="1400" b="1" kern="1200" smtClean="0">
                <a:solidFill>
                  <a:srgbClr val="0000E0"/>
                </a:solidFill>
                <a:latin typeface="+mj-lt"/>
                <a:cs typeface="Times New Roman"/>
              </a:rPr>
              <a:t>released.</a:t>
            </a:r>
            <a:r>
              <a:rPr lang="en-US" sz="1400" b="1" kern="1200" dirty="0">
                <a:solidFill>
                  <a:srgbClr val="0000E0"/>
                </a:solidFill>
                <a:latin typeface="+mj-lt"/>
                <a:cs typeface="Times New Roman"/>
              </a:rPr>
              <a:t> </a:t>
            </a:r>
            <a:endParaRPr lang="en-US" sz="1400" b="1" kern="1200" dirty="0">
              <a:solidFill>
                <a:srgbClr val="0000E0"/>
              </a:solidFill>
              <a:effectLst/>
              <a:latin typeface="+mj-lt"/>
              <a:cs typeface="Times New Roman" pitchFamily="18" charset="0"/>
            </a:endParaRPr>
          </a:p>
          <a:p>
            <a:pPr lvl="0" eaLnBrk="1" hangingPunct="1">
              <a:spcBef>
                <a:spcPct val="0"/>
              </a:spcBef>
              <a:buClrTx/>
              <a:buSzTx/>
              <a:buFont typeface="Arial" panose="020B0604020202020204" pitchFamily="34" charset="0"/>
              <a:buChar char="•"/>
              <a:defRPr/>
            </a:pPr>
            <a:endParaRPr lang="en-US" sz="1400" b="1" kern="1200" dirty="0">
              <a:solidFill>
                <a:srgbClr val="0000E0"/>
              </a:solidFill>
              <a:effectLst/>
              <a:latin typeface="+mj-lt"/>
              <a:cs typeface="Times New Roman" pitchFamily="18" charset="0"/>
            </a:endParaRPr>
          </a:p>
          <a:p>
            <a:pPr>
              <a:spcBef>
                <a:spcPct val="0"/>
              </a:spcBef>
              <a:buFont typeface="Arial" panose="020B0604020202020204" pitchFamily="34" charset="0"/>
              <a:buChar char="•"/>
              <a:defRPr/>
            </a:pPr>
            <a:r>
              <a:rPr lang="en-US" sz="1400" b="1" kern="1200" dirty="0">
                <a:solidFill>
                  <a:srgbClr val="0000E0"/>
                </a:solidFill>
                <a:effectLst/>
                <a:latin typeface="+mj-lt"/>
                <a:cs typeface="Times New Roman"/>
              </a:rPr>
              <a:t>LDO/CWO OCM points of contact:</a:t>
            </a:r>
            <a:r>
              <a:rPr lang="en-US" sz="1400" b="1" kern="1200" dirty="0">
                <a:solidFill>
                  <a:srgbClr val="0000E0"/>
                </a:solidFill>
                <a:latin typeface="+mj-lt"/>
                <a:cs typeface="Times New Roman"/>
              </a:rPr>
              <a:t>   ldocwoocm.fct@navy.mil</a:t>
            </a:r>
            <a:endParaRPr lang="en-US" sz="1400" b="1" kern="1200" dirty="0">
              <a:solidFill>
                <a:srgbClr val="0000E0"/>
              </a:solidFill>
              <a:effectLst/>
              <a:latin typeface="+mj-lt"/>
              <a:cs typeface="Times New Roman" pitchFamily="18" charset="0"/>
            </a:endParaRPr>
          </a:p>
          <a:p>
            <a:pPr lvl="0" eaLnBrk="1" hangingPunct="1">
              <a:spcBef>
                <a:spcPct val="0"/>
              </a:spcBef>
              <a:buClrTx/>
              <a:buSzTx/>
              <a:buFontTx/>
              <a:buChar char="-"/>
              <a:defRPr/>
            </a:pPr>
            <a:endParaRPr lang="en-US" sz="1400" b="1" kern="1200" dirty="0">
              <a:solidFill>
                <a:schemeClr val="accent1">
                  <a:lumMod val="75000"/>
                </a:schemeClr>
              </a:solidFill>
              <a:effectLst/>
              <a:latin typeface="Arial"/>
              <a:cs typeface="Times New Roman" pitchFamily="18" charset="0"/>
            </a:endParaRPr>
          </a:p>
          <a:p>
            <a:pPr marL="0" indent="0" eaLnBrk="1" hangingPunct="1">
              <a:spcBef>
                <a:spcPct val="0"/>
              </a:spcBef>
              <a:buClrTx/>
              <a:buSzTx/>
              <a:buNone/>
              <a:defRPr/>
            </a:pPr>
            <a:endParaRPr lang="en-US" sz="1400" b="1" kern="1200" dirty="0">
              <a:solidFill>
                <a:srgbClr val="000000"/>
              </a:solidFill>
              <a:effectLst/>
              <a:latin typeface="Arial"/>
              <a:cs typeface="Times New Roman" pitchFamily="18" charset="0"/>
            </a:endParaRPr>
          </a:p>
          <a:p>
            <a:pPr marL="0" indent="0" eaLnBrk="1" hangingPunct="1">
              <a:spcBef>
                <a:spcPts val="400"/>
              </a:spcBef>
              <a:buClrTx/>
              <a:buSzTx/>
              <a:buNone/>
              <a:defRPr/>
            </a:pPr>
            <a:r>
              <a:rPr lang="en-US" sz="1400" b="1" dirty="0">
                <a:solidFill>
                  <a:srgbClr val="000000"/>
                </a:solidFill>
                <a:effectLst/>
                <a:latin typeface="Arial"/>
                <a:cs typeface="Courier New" pitchFamily="49" charset="0"/>
              </a:rPr>
              <a:t>       </a:t>
            </a:r>
            <a:endParaRPr lang="en-US" sz="1400" dirty="0">
              <a:solidFill>
                <a:schemeClr val="bg2"/>
              </a:solidFill>
            </a:endParaRPr>
          </a:p>
        </p:txBody>
      </p:sp>
      <p:pic>
        <p:nvPicPr>
          <p:cNvPr id="5" name="Picture 4"/>
          <p:cNvPicPr>
            <a:picLocks noChangeAspect="1"/>
          </p:cNvPicPr>
          <p:nvPr/>
        </p:nvPicPr>
        <p:blipFill>
          <a:blip r:embed="rId3"/>
          <a:stretch>
            <a:fillRect/>
          </a:stretch>
        </p:blipFill>
        <p:spPr>
          <a:xfrm>
            <a:off x="1219200" y="1329070"/>
            <a:ext cx="5445213" cy="4020770"/>
          </a:xfrm>
          <a:prstGeom prst="rect">
            <a:avLst/>
          </a:prstGeom>
        </p:spPr>
      </p:pic>
    </p:spTree>
    <p:extLst>
      <p:ext uri="{BB962C8B-B14F-4D97-AF65-F5344CB8AC3E}">
        <p14:creationId xmlns:p14="http://schemas.microsoft.com/office/powerpoint/2010/main" val="270331440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71450"/>
            <a:ext cx="7696200" cy="722162"/>
          </a:xfrm>
        </p:spPr>
        <p:txBody>
          <a:bodyPr/>
          <a:lstStyle/>
          <a:p>
            <a:pPr algn="l"/>
            <a:r>
              <a:rPr lang="en-US" sz="2800" b="1" dirty="0">
                <a:solidFill>
                  <a:schemeClr val="tx1"/>
                </a:solidFill>
              </a:rPr>
              <a:t>Understanding The Zone Message </a:t>
            </a:r>
          </a:p>
        </p:txBody>
      </p:sp>
      <p:sp>
        <p:nvSpPr>
          <p:cNvPr id="3" name="Content Placeholder 2"/>
          <p:cNvSpPr>
            <a:spLocks noGrp="1"/>
          </p:cNvSpPr>
          <p:nvPr>
            <p:ph idx="1"/>
          </p:nvPr>
        </p:nvSpPr>
        <p:spPr>
          <a:xfrm>
            <a:off x="352666" y="1143585"/>
            <a:ext cx="8001000" cy="5105400"/>
          </a:xfrm>
        </p:spPr>
        <p:txBody>
          <a:bodyPr/>
          <a:lstStyle/>
          <a:p>
            <a:pPr>
              <a:buFont typeface="Wingdings" panose="05000000000000000000" pitchFamily="2" charset="2"/>
              <a:buChar char="Ø"/>
            </a:pPr>
            <a:endParaRPr lang="en-US" sz="1400" dirty="0">
              <a:solidFill>
                <a:srgbClr val="0000E0"/>
              </a:solidFill>
            </a:endParaRPr>
          </a:p>
          <a:p>
            <a:pPr lvl="0">
              <a:buClr>
                <a:srgbClr val="114FFB"/>
              </a:buClr>
              <a:buFont typeface="Arial" panose="020B0604020202020204" pitchFamily="34" charset="0"/>
              <a:buChar char="•"/>
            </a:pPr>
            <a:r>
              <a:rPr lang="en-US" sz="1400" dirty="0">
                <a:solidFill>
                  <a:srgbClr val="0000E0"/>
                </a:solidFill>
              </a:rPr>
              <a:t>  </a:t>
            </a:r>
            <a:r>
              <a:rPr lang="en-US" sz="1400" dirty="0" smtClean="0">
                <a:solidFill>
                  <a:srgbClr val="0000E0"/>
                </a:solidFill>
              </a:rPr>
              <a:t>   Typically</a:t>
            </a:r>
            <a:r>
              <a:rPr lang="en-US" sz="1400" dirty="0">
                <a:solidFill>
                  <a:srgbClr val="0000E0"/>
                </a:solidFill>
              </a:rPr>
              <a:t>, a NAVADMIN message setting the “zones” is released mid December each year. This message establishes the personnel and lineal number that are Senior in zone, Junior in zone and Junior eligible for each grade and competitive category for the upcoming year.  The Junior eligible marks the end of the zone. </a:t>
            </a:r>
            <a:r>
              <a:rPr lang="en-US" sz="1400" dirty="0" smtClean="0">
                <a:solidFill>
                  <a:srgbClr val="0000E0"/>
                </a:solidFill>
              </a:rPr>
              <a:t>FY-26 </a:t>
            </a:r>
            <a:r>
              <a:rPr lang="en-US" sz="1400" dirty="0">
                <a:solidFill>
                  <a:srgbClr val="0000E0"/>
                </a:solidFill>
              </a:rPr>
              <a:t>zone </a:t>
            </a:r>
            <a:r>
              <a:rPr lang="en-US" sz="1400" dirty="0" smtClean="0">
                <a:solidFill>
                  <a:srgbClr val="0000E0"/>
                </a:solidFill>
              </a:rPr>
              <a:t>message, </a:t>
            </a:r>
            <a:r>
              <a:rPr lang="en-US" sz="1400" dirty="0">
                <a:solidFill>
                  <a:srgbClr val="0000E0"/>
                </a:solidFill>
              </a:rPr>
              <a:t>NAVADMIN </a:t>
            </a:r>
            <a:r>
              <a:rPr lang="en-US" sz="1400" dirty="0" smtClean="0">
                <a:solidFill>
                  <a:srgbClr val="0000E0"/>
                </a:solidFill>
              </a:rPr>
              <a:t>248/24.</a:t>
            </a:r>
            <a:endParaRPr lang="en-US" sz="1400" dirty="0">
              <a:solidFill>
                <a:srgbClr val="0000E0"/>
              </a:solidFill>
            </a:endParaRPr>
          </a:p>
          <a:p>
            <a:pPr>
              <a:buFont typeface="Arial" panose="020B0604020202020204" pitchFamily="34" charset="0"/>
              <a:buChar char="•"/>
            </a:pPr>
            <a:endParaRPr lang="en-US" sz="1400" dirty="0">
              <a:solidFill>
                <a:srgbClr val="0000E0"/>
              </a:solidFill>
            </a:endParaRPr>
          </a:p>
          <a:p>
            <a:pPr>
              <a:buFont typeface="Arial" panose="020B0604020202020204" pitchFamily="34" charset="0"/>
              <a:buChar char="•"/>
            </a:pPr>
            <a:r>
              <a:rPr lang="en-US" sz="1400" dirty="0">
                <a:solidFill>
                  <a:srgbClr val="0000E0"/>
                </a:solidFill>
              </a:rPr>
              <a:t>   </a:t>
            </a:r>
            <a:r>
              <a:rPr lang="en-US" sz="1400" dirty="0" smtClean="0">
                <a:solidFill>
                  <a:srgbClr val="0000E0"/>
                </a:solidFill>
              </a:rPr>
              <a:t>  Each </a:t>
            </a:r>
            <a:r>
              <a:rPr lang="en-US" sz="1400" dirty="0">
                <a:solidFill>
                  <a:srgbClr val="0000E0"/>
                </a:solidFill>
              </a:rPr>
              <a:t>officer has a unique lineal number.  If your lineal number falls between the Senior in zone and the Junior in zone you are considered “in zone” for promotion.  If your lineal number falls between the Junior in zone and Junior eligible you will be considered “below zone” for promotion.  Please note, the more senior you are the lower your number.  Examples:</a:t>
            </a:r>
          </a:p>
          <a:p>
            <a:pPr marL="0" indent="0">
              <a:buNone/>
            </a:pPr>
            <a:endParaRPr lang="en-US" sz="1550" dirty="0">
              <a:solidFill>
                <a:schemeClr val="bg2"/>
              </a:solidFill>
            </a:endParaRPr>
          </a:p>
          <a:p>
            <a:pPr marL="0" indent="0">
              <a:buNone/>
            </a:pPr>
            <a:endParaRPr lang="en-US" sz="900" dirty="0">
              <a:solidFill>
                <a:schemeClr val="bg2"/>
              </a:solidFill>
            </a:endParaRPr>
          </a:p>
          <a:p>
            <a:pPr marL="0" indent="0">
              <a:buNone/>
            </a:pPr>
            <a:endParaRPr lang="en-US" sz="1400" dirty="0">
              <a:solidFill>
                <a:schemeClr val="bg2"/>
              </a:solidFill>
            </a:endParaRPr>
          </a:p>
          <a:p>
            <a:pPr>
              <a:buFontTx/>
              <a:buChar char="-"/>
            </a:pPr>
            <a:endParaRPr lang="en-US" sz="1000" dirty="0">
              <a:solidFill>
                <a:schemeClr val="bg2"/>
              </a:solidFill>
            </a:endParaRPr>
          </a:p>
        </p:txBody>
      </p:sp>
      <p:cxnSp>
        <p:nvCxnSpPr>
          <p:cNvPr id="8" name="Straight Arrow Connector 7"/>
          <p:cNvCxnSpPr/>
          <p:nvPr/>
        </p:nvCxnSpPr>
        <p:spPr bwMode="auto">
          <a:xfrm>
            <a:off x="5562600" y="3810000"/>
            <a:ext cx="0" cy="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grpSp>
        <p:nvGrpSpPr>
          <p:cNvPr id="10" name="Group 9"/>
          <p:cNvGrpSpPr/>
          <p:nvPr/>
        </p:nvGrpSpPr>
        <p:grpSpPr>
          <a:xfrm>
            <a:off x="5266276" y="4450296"/>
            <a:ext cx="3909694" cy="1076005"/>
            <a:chOff x="5043238" y="4833000"/>
            <a:chExt cx="3909694" cy="1076005"/>
          </a:xfrm>
        </p:grpSpPr>
        <p:sp>
          <p:nvSpPr>
            <p:cNvPr id="6" name="TextBox 5"/>
            <p:cNvSpPr txBox="1"/>
            <p:nvPr/>
          </p:nvSpPr>
          <p:spPr>
            <a:xfrm>
              <a:off x="6456238" y="4955504"/>
              <a:ext cx="2362200" cy="830997"/>
            </a:xfrm>
            <a:prstGeom prst="rect">
              <a:avLst/>
            </a:prstGeom>
            <a:noFill/>
            <a:ln>
              <a:solidFill>
                <a:schemeClr val="accent1"/>
              </a:solidFill>
            </a:ln>
          </p:spPr>
          <p:txBody>
            <a:bodyPr wrap="square" rtlCol="0">
              <a:spAutoFit/>
            </a:bodyPr>
            <a:lstStyle/>
            <a:p>
              <a:pPr>
                <a:defRPr/>
              </a:pPr>
              <a:r>
                <a:rPr lang="en-US" sz="1200" dirty="0">
                  <a:solidFill>
                    <a:srgbClr val="000000"/>
                  </a:solidFill>
                </a:rPr>
                <a:t>Example 1: If your lineal number is </a:t>
              </a:r>
              <a:r>
                <a:rPr lang="en-US" sz="1200" dirty="0" smtClean="0">
                  <a:solidFill>
                    <a:srgbClr val="000000"/>
                  </a:solidFill>
                </a:rPr>
                <a:t>025713-00 </a:t>
              </a:r>
              <a:r>
                <a:rPr lang="en-US" sz="1200" dirty="0">
                  <a:solidFill>
                    <a:srgbClr val="000000"/>
                  </a:solidFill>
                </a:rPr>
                <a:t>you fall between </a:t>
              </a:r>
              <a:r>
                <a:rPr lang="en-US" sz="1200" dirty="0" smtClean="0">
                  <a:solidFill>
                    <a:srgbClr val="000000"/>
                  </a:solidFill>
                </a:rPr>
                <a:t>025683-25 </a:t>
              </a:r>
              <a:r>
                <a:rPr lang="en-US" sz="1200" dirty="0">
                  <a:solidFill>
                    <a:srgbClr val="000000"/>
                  </a:solidFill>
                </a:rPr>
                <a:t>and </a:t>
              </a:r>
              <a:r>
                <a:rPr lang="en-US" sz="1200" dirty="0" smtClean="0">
                  <a:solidFill>
                    <a:srgbClr val="000000"/>
                  </a:solidFill>
                </a:rPr>
                <a:t>025847-00 </a:t>
              </a:r>
              <a:r>
                <a:rPr lang="en-US" sz="1200" dirty="0">
                  <a:solidFill>
                    <a:srgbClr val="000000"/>
                  </a:solidFill>
                </a:rPr>
                <a:t>thus considered in zone for promotion.</a:t>
              </a:r>
            </a:p>
          </p:txBody>
        </p:sp>
        <p:cxnSp>
          <p:nvCxnSpPr>
            <p:cNvPr id="26" name="Straight Arrow Connector 25"/>
            <p:cNvCxnSpPr/>
            <p:nvPr/>
          </p:nvCxnSpPr>
          <p:spPr bwMode="auto">
            <a:xfrm flipH="1">
              <a:off x="5043239" y="4833000"/>
              <a:ext cx="1571865" cy="153817"/>
            </a:xfrm>
            <a:prstGeom prst="straightConnector1">
              <a:avLst/>
            </a:prstGeom>
            <a:ln>
              <a:headEnd type="none" w="med" len="med"/>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flipH="1">
              <a:off x="8907213" y="5714251"/>
              <a:ext cx="45719" cy="78690"/>
            </a:xfrm>
            <a:prstGeom prst="rect">
              <a:avLst/>
            </a:prstGeom>
            <a:noFill/>
            <a:ln>
              <a:solidFill>
                <a:schemeClr val="accent1"/>
              </a:solidFill>
            </a:ln>
          </p:spPr>
          <p:txBody>
            <a:bodyPr wrap="square" rtlCol="0">
              <a:spAutoFit/>
            </a:bodyPr>
            <a:lstStyle/>
            <a:p>
              <a:pPr>
                <a:defRPr/>
              </a:pPr>
              <a:endParaRPr lang="en-US" sz="1200" dirty="0">
                <a:solidFill>
                  <a:srgbClr val="000000"/>
                </a:solidFill>
              </a:endParaRPr>
            </a:p>
          </p:txBody>
        </p:sp>
        <p:cxnSp>
          <p:nvCxnSpPr>
            <p:cNvPr id="15" name="Straight Arrow Connector 14"/>
            <p:cNvCxnSpPr/>
            <p:nvPr/>
          </p:nvCxnSpPr>
          <p:spPr bwMode="auto">
            <a:xfrm flipH="1" flipV="1">
              <a:off x="5043238" y="5769605"/>
              <a:ext cx="1667924" cy="139400"/>
            </a:xfrm>
            <a:prstGeom prst="straightConnector1">
              <a:avLst/>
            </a:prstGeom>
            <a:ln>
              <a:headEnd type="none" w="med" len="med"/>
              <a:tailEnd type="arrow"/>
            </a:ln>
          </p:spPr>
          <p:style>
            <a:lnRef idx="2">
              <a:schemeClr val="accent1"/>
            </a:lnRef>
            <a:fillRef idx="0">
              <a:schemeClr val="accent1"/>
            </a:fillRef>
            <a:effectRef idx="1">
              <a:schemeClr val="accent1"/>
            </a:effectRef>
            <a:fontRef idx="minor">
              <a:schemeClr val="tx1"/>
            </a:fontRef>
          </p:style>
        </p:cxnSp>
      </p:grpSp>
      <p:sp>
        <p:nvSpPr>
          <p:cNvPr id="7" name="TextBox 6"/>
          <p:cNvSpPr txBox="1"/>
          <p:nvPr/>
        </p:nvSpPr>
        <p:spPr>
          <a:xfrm>
            <a:off x="352666" y="4495800"/>
            <a:ext cx="5735913" cy="830997"/>
          </a:xfrm>
          <a:prstGeom prst="rect">
            <a:avLst/>
          </a:prstGeom>
          <a:noFill/>
        </p:spPr>
        <p:txBody>
          <a:bodyPr wrap="square" rtlCol="0">
            <a:spAutoFit/>
          </a:bodyPr>
          <a:lstStyle/>
          <a:p>
            <a:pPr algn="ctr"/>
            <a:r>
              <a:rPr lang="en-US" sz="1200" dirty="0"/>
              <a:t>               Limited Duty Officer (Aviation) (63XX)</a:t>
            </a:r>
          </a:p>
          <a:p>
            <a:pPr algn="l"/>
            <a:r>
              <a:rPr lang="en-US" sz="1200" dirty="0" smtClean="0"/>
              <a:t>Senior </a:t>
            </a:r>
            <a:r>
              <a:rPr lang="en-US" sz="1200" dirty="0"/>
              <a:t>in-zone -	</a:t>
            </a:r>
            <a:r>
              <a:rPr lang="en-US" sz="1200" dirty="0" smtClean="0"/>
              <a:t>CDR D. D. Smith Jr              025683-25   </a:t>
            </a:r>
            <a:r>
              <a:rPr lang="en-US" sz="1200" dirty="0"/>
              <a:t>1 </a:t>
            </a:r>
            <a:r>
              <a:rPr lang="en-US" sz="1200" dirty="0" smtClean="0"/>
              <a:t>OCT 2020</a:t>
            </a:r>
            <a:endParaRPr lang="en-US" sz="1200" dirty="0"/>
          </a:p>
          <a:p>
            <a:pPr algn="l"/>
            <a:r>
              <a:rPr lang="en-US" sz="1200" dirty="0"/>
              <a:t>Junior in-zone -	</a:t>
            </a:r>
            <a:r>
              <a:rPr lang="en-US" sz="1200" dirty="0" smtClean="0"/>
              <a:t>CDR U.S. Anderson Jr         025814-50    1 SEP 2021</a:t>
            </a:r>
            <a:endParaRPr lang="en-US" sz="1200" dirty="0"/>
          </a:p>
          <a:p>
            <a:pPr algn="l"/>
            <a:r>
              <a:rPr lang="en-US" sz="1200" dirty="0" smtClean="0"/>
              <a:t>Junior </a:t>
            </a:r>
            <a:r>
              <a:rPr lang="en-US" sz="1200" dirty="0"/>
              <a:t>eligible -	</a:t>
            </a:r>
            <a:r>
              <a:rPr lang="en-US" sz="1200" dirty="0" smtClean="0"/>
              <a:t>CDR R. C. Anderson            025847-00   </a:t>
            </a:r>
            <a:r>
              <a:rPr lang="en-US" sz="1200" dirty="0"/>
              <a:t>1 SEP </a:t>
            </a:r>
            <a:r>
              <a:rPr lang="en-US" sz="1200" dirty="0" smtClean="0"/>
              <a:t>2021</a:t>
            </a:r>
            <a:endParaRPr lang="en-US" sz="1200" dirty="0"/>
          </a:p>
        </p:txBody>
      </p:sp>
      <p:sp>
        <p:nvSpPr>
          <p:cNvPr id="16" name="TextBox 15"/>
          <p:cNvSpPr txBox="1"/>
          <p:nvPr/>
        </p:nvSpPr>
        <p:spPr>
          <a:xfrm>
            <a:off x="352666" y="5415885"/>
            <a:ext cx="6221412" cy="830997"/>
          </a:xfrm>
          <a:prstGeom prst="rect">
            <a:avLst/>
          </a:prstGeom>
          <a:noFill/>
        </p:spPr>
        <p:txBody>
          <a:bodyPr wrap="square" rtlCol="0">
            <a:spAutoFit/>
          </a:bodyPr>
          <a:lstStyle/>
          <a:p>
            <a:pPr algn="ctr"/>
            <a:r>
              <a:rPr lang="en-US" sz="1200" dirty="0"/>
              <a:t>  Limited Duty Officer (Aviation) (63XX</a:t>
            </a:r>
            <a:r>
              <a:rPr lang="en-US" sz="1200" dirty="0" smtClean="0"/>
              <a:t>) </a:t>
            </a:r>
            <a:endParaRPr lang="en-US" sz="1200" dirty="0"/>
          </a:p>
          <a:p>
            <a:pPr algn="l"/>
            <a:r>
              <a:rPr lang="en-US" sz="1200" dirty="0"/>
              <a:t>Senior in-zone - 	LCDR </a:t>
            </a:r>
            <a:r>
              <a:rPr lang="en-US" sz="1200" dirty="0" smtClean="0"/>
              <a:t>D. E. Phelps III        047265-50    1 OCT 2020</a:t>
            </a:r>
            <a:endParaRPr lang="en-US" sz="1200" dirty="0"/>
          </a:p>
          <a:p>
            <a:pPr algn="l"/>
            <a:r>
              <a:rPr lang="en-US" sz="1200" dirty="0"/>
              <a:t>Junior in-zone -	LCDR </a:t>
            </a:r>
            <a:r>
              <a:rPr lang="en-US" sz="1200" dirty="0" smtClean="0"/>
              <a:t>I. M. </a:t>
            </a:r>
            <a:r>
              <a:rPr lang="en-US" sz="1200" dirty="0" err="1" smtClean="0"/>
              <a:t>Kamiss</a:t>
            </a:r>
            <a:r>
              <a:rPr lang="en-US" sz="1200" dirty="0" smtClean="0"/>
              <a:t>             047616-00    1 AUG 2021</a:t>
            </a:r>
            <a:endParaRPr lang="en-US" sz="1200" dirty="0"/>
          </a:p>
          <a:p>
            <a:pPr algn="l"/>
            <a:r>
              <a:rPr lang="en-US" sz="1200" dirty="0"/>
              <a:t>Junior eligible -	</a:t>
            </a:r>
            <a:r>
              <a:rPr lang="en-US" sz="1200" dirty="0" smtClean="0"/>
              <a:t>LCDR K. C. </a:t>
            </a:r>
            <a:r>
              <a:rPr lang="en-US" sz="1200" dirty="0" err="1" smtClean="0"/>
              <a:t>Nazaire</a:t>
            </a:r>
            <a:r>
              <a:rPr lang="en-US" sz="1200" dirty="0" smtClean="0"/>
              <a:t>            047725-50    1 SEP 2021</a:t>
            </a:r>
            <a:endParaRPr lang="en-US" sz="1200" dirty="0"/>
          </a:p>
        </p:txBody>
      </p:sp>
    </p:spTree>
    <p:extLst>
      <p:ext uri="{BB962C8B-B14F-4D97-AF65-F5344CB8AC3E}">
        <p14:creationId xmlns:p14="http://schemas.microsoft.com/office/powerpoint/2010/main" val="207965452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57152"/>
            <a:ext cx="8534400" cy="1123950"/>
          </a:xfrm>
        </p:spPr>
        <p:txBody>
          <a:bodyPr/>
          <a:lstStyle/>
          <a:p>
            <a:pPr algn="l"/>
            <a:r>
              <a:rPr lang="en-US" sz="2400" b="1" dirty="0">
                <a:solidFill>
                  <a:schemeClr val="tx1"/>
                </a:solidFill>
              </a:rPr>
              <a:t>Understanding The Zone Message Finding </a:t>
            </a:r>
            <a:br>
              <a:rPr lang="en-US" sz="2400" b="1" dirty="0">
                <a:solidFill>
                  <a:schemeClr val="tx1"/>
                </a:solidFill>
              </a:rPr>
            </a:br>
            <a:r>
              <a:rPr lang="en-US" sz="2400" b="1" dirty="0">
                <a:solidFill>
                  <a:schemeClr val="tx1"/>
                </a:solidFill>
              </a:rPr>
              <a:t>Your Lineal (Precedence) Number </a:t>
            </a:r>
          </a:p>
        </p:txBody>
      </p:sp>
      <p:sp>
        <p:nvSpPr>
          <p:cNvPr id="3" name="Content Placeholder 2"/>
          <p:cNvSpPr>
            <a:spLocks noGrp="1"/>
          </p:cNvSpPr>
          <p:nvPr>
            <p:ph idx="1"/>
          </p:nvPr>
        </p:nvSpPr>
        <p:spPr>
          <a:xfrm>
            <a:off x="533400" y="1130558"/>
            <a:ext cx="8001000" cy="5105400"/>
          </a:xfrm>
        </p:spPr>
        <p:txBody>
          <a:bodyPr/>
          <a:lstStyle/>
          <a:p>
            <a:pPr>
              <a:buFont typeface="Arial" panose="020B0604020202020204" pitchFamily="34" charset="0"/>
              <a:buChar char="•"/>
            </a:pPr>
            <a:endParaRPr lang="en-US" sz="1550" dirty="0">
              <a:solidFill>
                <a:schemeClr val="accent1">
                  <a:lumMod val="75000"/>
                </a:schemeClr>
              </a:solidFill>
            </a:endParaRPr>
          </a:p>
          <a:p>
            <a:pPr>
              <a:buFont typeface="Arial" panose="020B0604020202020204" pitchFamily="34" charset="0"/>
              <a:buChar char="•"/>
            </a:pPr>
            <a:r>
              <a:rPr lang="en-US" sz="1550" b="1" dirty="0">
                <a:solidFill>
                  <a:srgbClr val="0000E0"/>
                </a:solidFill>
              </a:rPr>
              <a:t>Your lineal (precedence) number can change in your career. To find out your current lineal number (precedence) please refer to your </a:t>
            </a:r>
            <a:r>
              <a:rPr lang="en-US" sz="1550" b="1" dirty="0">
                <a:solidFill>
                  <a:srgbClr val="FF0000"/>
                </a:solidFill>
              </a:rPr>
              <a:t>Officer Data Card </a:t>
            </a:r>
            <a:r>
              <a:rPr lang="en-US" sz="1550" b="1" dirty="0">
                <a:solidFill>
                  <a:srgbClr val="0000E0"/>
                </a:solidFill>
              </a:rPr>
              <a:t>on BUPERS Online:  </a:t>
            </a:r>
            <a:r>
              <a:rPr lang="en-US" sz="1550" dirty="0">
                <a:solidFill>
                  <a:schemeClr val="accent1">
                    <a:lumMod val="75000"/>
                  </a:schemeClr>
                </a:solidFill>
              </a:rPr>
              <a:t>			                      </a:t>
            </a:r>
          </a:p>
          <a:p>
            <a:pPr>
              <a:buFont typeface="Arial" panose="020B0604020202020204" pitchFamily="34" charset="0"/>
              <a:buChar char="•"/>
            </a:pPr>
            <a:endParaRPr lang="en-US" sz="1550" b="1" dirty="0">
              <a:solidFill>
                <a:schemeClr val="accent1">
                  <a:lumMod val="75000"/>
                </a:schemeClr>
              </a:solidFill>
            </a:endParaRPr>
          </a:p>
          <a:p>
            <a:pPr marL="0" indent="0">
              <a:buNone/>
            </a:pPr>
            <a:endParaRPr lang="en-US" sz="1200" dirty="0">
              <a:solidFill>
                <a:schemeClr val="accent1">
                  <a:lumMod val="75000"/>
                </a:schemeClr>
              </a:solidFill>
            </a:endParaRPr>
          </a:p>
          <a:p>
            <a:pPr marL="0" indent="0">
              <a:buNone/>
            </a:pPr>
            <a:endParaRPr lang="en-US" sz="1200" dirty="0">
              <a:solidFill>
                <a:schemeClr val="accent1">
                  <a:lumMod val="75000"/>
                </a:schemeClr>
              </a:solidFill>
            </a:endParaRPr>
          </a:p>
          <a:p>
            <a:pPr marL="0" indent="0">
              <a:buNone/>
            </a:pPr>
            <a:endParaRPr lang="en-US" sz="1200" dirty="0">
              <a:solidFill>
                <a:schemeClr val="accent1">
                  <a:lumMod val="75000"/>
                </a:schemeClr>
              </a:solidFill>
            </a:endParaRPr>
          </a:p>
          <a:p>
            <a:pPr marL="0" indent="0">
              <a:buNone/>
            </a:pPr>
            <a:endParaRPr lang="en-US" sz="1200" dirty="0">
              <a:solidFill>
                <a:schemeClr val="accent1">
                  <a:lumMod val="75000"/>
                </a:schemeClr>
              </a:solidFill>
            </a:endParaRPr>
          </a:p>
          <a:p>
            <a:pPr marL="0" indent="0">
              <a:buNone/>
            </a:pPr>
            <a:endParaRPr lang="en-US" sz="1200" dirty="0">
              <a:solidFill>
                <a:schemeClr val="accent1">
                  <a:lumMod val="75000"/>
                </a:schemeClr>
              </a:solidFill>
            </a:endParaRPr>
          </a:p>
          <a:p>
            <a:pPr marL="0" indent="0">
              <a:buNone/>
            </a:pPr>
            <a:endParaRPr lang="en-US" sz="1200" dirty="0">
              <a:solidFill>
                <a:schemeClr val="accent1">
                  <a:lumMod val="75000"/>
                </a:schemeClr>
              </a:solidFill>
            </a:endParaRPr>
          </a:p>
          <a:p>
            <a:pPr marL="0" indent="0">
              <a:buNone/>
            </a:pPr>
            <a:endParaRPr lang="en-US" sz="1200" dirty="0">
              <a:solidFill>
                <a:srgbClr val="0000E0"/>
              </a:solidFill>
            </a:endParaRPr>
          </a:p>
          <a:p>
            <a:pPr marL="0" indent="0">
              <a:buNone/>
            </a:pPr>
            <a:r>
              <a:rPr lang="en-US" sz="1550" b="1" dirty="0">
                <a:solidFill>
                  <a:srgbClr val="0000E0"/>
                </a:solidFill>
              </a:rPr>
              <a:t>NOTE: Lineal numbers are based off of grade and Date of Rank (DOR), so when you promote, your lineal number will change for that new grade and DOR.  SECNAVINST 1427.2A is the policy for lineal numbers.</a:t>
            </a:r>
          </a:p>
          <a:p>
            <a:pPr marL="0" indent="0">
              <a:buNone/>
            </a:pPr>
            <a:endParaRPr lang="en-US" sz="1550" b="1" dirty="0">
              <a:solidFill>
                <a:schemeClr val="accent1">
                  <a:lumMod val="75000"/>
                </a:schemeClr>
              </a:solidFill>
            </a:endParaRPr>
          </a:p>
          <a:p>
            <a:pPr marL="0" indent="0">
              <a:buNone/>
            </a:pPr>
            <a:r>
              <a:rPr lang="en-US" sz="1600" b="1" dirty="0">
                <a:solidFill>
                  <a:srgbClr val="0000E0"/>
                </a:solidFill>
              </a:rPr>
              <a:t>Details can be viewed at:</a:t>
            </a:r>
          </a:p>
          <a:p>
            <a:pPr marL="0" indent="0">
              <a:buNone/>
            </a:pPr>
            <a:r>
              <a:rPr lang="en-US" sz="1200" b="1" dirty="0">
                <a:solidFill>
                  <a:srgbClr val="FF0000"/>
                </a:solidFill>
              </a:rPr>
              <a:t>https://www.bol.navy.mil</a:t>
            </a:r>
          </a:p>
          <a:p>
            <a:pPr marL="0" indent="0">
              <a:buNone/>
            </a:pPr>
            <a:endParaRPr lang="en-US" sz="1550" b="1" dirty="0">
              <a:solidFill>
                <a:schemeClr val="accent1">
                  <a:lumMod val="75000"/>
                </a:schemeClr>
              </a:solidFill>
            </a:endParaRPr>
          </a:p>
        </p:txBody>
      </p:sp>
      <p:cxnSp>
        <p:nvCxnSpPr>
          <p:cNvPr id="8" name="Straight Arrow Connector 7"/>
          <p:cNvCxnSpPr/>
          <p:nvPr/>
        </p:nvCxnSpPr>
        <p:spPr bwMode="auto">
          <a:xfrm>
            <a:off x="6400800" y="2749037"/>
            <a:ext cx="2" cy="359329"/>
          </a:xfrm>
          <a:prstGeom prst="straightConnector1">
            <a:avLst/>
          </a:prstGeom>
          <a:solidFill>
            <a:schemeClr val="accent1"/>
          </a:solidFill>
          <a:ln w="12700" cap="flat" cmpd="sng" algn="ctr">
            <a:solidFill>
              <a:srgbClr val="FF0000"/>
            </a:solidFill>
            <a:prstDash val="solid"/>
            <a:round/>
            <a:headEnd type="none" w="med" len="med"/>
            <a:tailEnd type="arrow"/>
          </a:ln>
          <a:effectLst/>
        </p:spPr>
      </p:cxnSp>
      <p:cxnSp>
        <p:nvCxnSpPr>
          <p:cNvPr id="10" name="Straight Connector 9"/>
          <p:cNvCxnSpPr/>
          <p:nvPr/>
        </p:nvCxnSpPr>
        <p:spPr bwMode="auto">
          <a:xfrm>
            <a:off x="6172200" y="4229102"/>
            <a:ext cx="0" cy="6381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a:off x="4267200" y="3186114"/>
            <a:ext cx="0" cy="23860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8" name="Straight Connector 17"/>
          <p:cNvCxnSpPr/>
          <p:nvPr/>
        </p:nvCxnSpPr>
        <p:spPr>
          <a:xfrm>
            <a:off x="6210302" y="4343402"/>
            <a:ext cx="9525" cy="161925"/>
          </a:xfrm>
          <a:prstGeom prst="line">
            <a:avLst/>
          </a:prstGeom>
        </p:spPr>
        <p:style>
          <a:lnRef idx="1">
            <a:schemeClr val="dk1"/>
          </a:lnRef>
          <a:fillRef idx="0">
            <a:schemeClr val="dk1"/>
          </a:fillRef>
          <a:effectRef idx="0">
            <a:schemeClr val="dk1"/>
          </a:effectRef>
          <a:fontRef idx="minor">
            <a:schemeClr val="tx1"/>
          </a:fontRef>
        </p:style>
      </p:cxnSp>
      <p:graphicFrame>
        <p:nvGraphicFramePr>
          <p:cNvPr id="19" name="Table 18"/>
          <p:cNvGraphicFramePr>
            <a:graphicFrameLocks noGrp="1"/>
          </p:cNvGraphicFramePr>
          <p:nvPr>
            <p:extLst>
              <p:ext uri="{D42A27DB-BD31-4B8C-83A1-F6EECF244321}">
                <p14:modId xmlns:p14="http://schemas.microsoft.com/office/powerpoint/2010/main" val="999883950"/>
              </p:ext>
            </p:extLst>
          </p:nvPr>
        </p:nvGraphicFramePr>
        <p:xfrm>
          <a:off x="1219200" y="3013859"/>
          <a:ext cx="6781799" cy="710684"/>
        </p:xfrm>
        <a:graphic>
          <a:graphicData uri="http://schemas.openxmlformats.org/drawingml/2006/table">
            <a:tbl>
              <a:tblPr/>
              <a:tblGrid>
                <a:gridCol w="925224">
                  <a:extLst>
                    <a:ext uri="{9D8B030D-6E8A-4147-A177-3AD203B41FA5}">
                      <a16:colId xmlns:a16="http://schemas.microsoft.com/office/drawing/2014/main" val="3610137720"/>
                    </a:ext>
                  </a:extLst>
                </a:gridCol>
                <a:gridCol w="1115992">
                  <a:extLst>
                    <a:ext uri="{9D8B030D-6E8A-4147-A177-3AD203B41FA5}">
                      <a16:colId xmlns:a16="http://schemas.microsoft.com/office/drawing/2014/main" val="3618073345"/>
                    </a:ext>
                  </a:extLst>
                </a:gridCol>
                <a:gridCol w="743995">
                  <a:extLst>
                    <a:ext uri="{9D8B030D-6E8A-4147-A177-3AD203B41FA5}">
                      <a16:colId xmlns:a16="http://schemas.microsoft.com/office/drawing/2014/main" val="1998502772"/>
                    </a:ext>
                  </a:extLst>
                </a:gridCol>
                <a:gridCol w="810764">
                  <a:extLst>
                    <a:ext uri="{9D8B030D-6E8A-4147-A177-3AD203B41FA5}">
                      <a16:colId xmlns:a16="http://schemas.microsoft.com/office/drawing/2014/main" val="471500013"/>
                    </a:ext>
                  </a:extLst>
                </a:gridCol>
                <a:gridCol w="610457">
                  <a:extLst>
                    <a:ext uri="{9D8B030D-6E8A-4147-A177-3AD203B41FA5}">
                      <a16:colId xmlns:a16="http://schemas.microsoft.com/office/drawing/2014/main" val="1386248433"/>
                    </a:ext>
                  </a:extLst>
                </a:gridCol>
                <a:gridCol w="610457">
                  <a:extLst>
                    <a:ext uri="{9D8B030D-6E8A-4147-A177-3AD203B41FA5}">
                      <a16:colId xmlns:a16="http://schemas.microsoft.com/office/drawing/2014/main" val="3865080585"/>
                    </a:ext>
                  </a:extLst>
                </a:gridCol>
                <a:gridCol w="906148">
                  <a:extLst>
                    <a:ext uri="{9D8B030D-6E8A-4147-A177-3AD203B41FA5}">
                      <a16:colId xmlns:a16="http://schemas.microsoft.com/office/drawing/2014/main" val="2260834037"/>
                    </a:ext>
                  </a:extLst>
                </a:gridCol>
                <a:gridCol w="1058762">
                  <a:extLst>
                    <a:ext uri="{9D8B030D-6E8A-4147-A177-3AD203B41FA5}">
                      <a16:colId xmlns:a16="http://schemas.microsoft.com/office/drawing/2014/main" val="1638441827"/>
                    </a:ext>
                  </a:extLst>
                </a:gridCol>
              </a:tblGrid>
              <a:tr h="44887">
                <a:tc gridSpan="8">
                  <a:txBody>
                    <a:bodyPr/>
                    <a:lstStyle/>
                    <a:p>
                      <a:pPr algn="ctr" fontAlgn="b"/>
                      <a:r>
                        <a:rPr lang="en-US" sz="1100" b="1" i="0" u="none" strike="noStrike" dirty="0">
                          <a:solidFill>
                            <a:srgbClr val="0070C0"/>
                          </a:solidFill>
                          <a:effectLst/>
                          <a:latin typeface="Calibri" panose="020F0502020204030204" pitchFamily="34" charset="0"/>
                        </a:rPr>
                        <a:t>LINEAL NUMBER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65568900"/>
                  </a:ext>
                </a:extLst>
              </a:tr>
              <a:tr h="207764">
                <a:tc>
                  <a:txBody>
                    <a:bodyPr/>
                    <a:lstStyle/>
                    <a:p>
                      <a:pPr algn="l" fontAlgn="ctr"/>
                      <a:r>
                        <a:rPr lang="en-US" sz="1100" b="1" i="0" u="none" strike="noStrike" dirty="0">
                          <a:solidFill>
                            <a:srgbClr val="000000"/>
                          </a:solidFill>
                          <a:effectLst/>
                          <a:latin typeface="Calibri" panose="020F0502020204030204" pitchFamily="34" charset="0"/>
                        </a:rPr>
                        <a:t>1. SSN</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l" fontAlgn="ctr"/>
                      <a:r>
                        <a:rPr lang="en-US" sz="1100" b="1" i="0" u="none" strike="noStrike" dirty="0">
                          <a:solidFill>
                            <a:srgbClr val="000000"/>
                          </a:solidFill>
                          <a:effectLst/>
                          <a:latin typeface="Calibri" panose="020F0502020204030204" pitchFamily="34" charset="0"/>
                        </a:rPr>
                        <a:t>2.  NAME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l" fontAlgn="ctr"/>
                      <a:r>
                        <a:rPr lang="en-US" sz="1100" b="1" i="0" u="none" strike="noStrike" dirty="0">
                          <a:solidFill>
                            <a:srgbClr val="000000"/>
                          </a:solidFill>
                          <a:effectLst/>
                          <a:latin typeface="Calibri" panose="020F0502020204030204" pitchFamily="34" charset="0"/>
                        </a:rPr>
                        <a:t>3. SEX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l" fontAlgn="ctr"/>
                      <a:r>
                        <a:rPr lang="en-US" sz="1100" b="1" i="0" u="none" strike="noStrike" dirty="0">
                          <a:solidFill>
                            <a:srgbClr val="000000"/>
                          </a:solidFill>
                          <a:effectLst/>
                          <a:latin typeface="Calibri" panose="020F0502020204030204" pitchFamily="34" charset="0"/>
                        </a:rPr>
                        <a:t>4. DESIG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l" fontAlgn="ctr"/>
                      <a:r>
                        <a:rPr lang="en-US" sz="1100" b="1" i="0" u="none" strike="noStrike" dirty="0">
                          <a:solidFill>
                            <a:srgbClr val="000000"/>
                          </a:solidFill>
                          <a:effectLst/>
                          <a:latin typeface="Calibri" panose="020F0502020204030204" pitchFamily="34" charset="0"/>
                        </a:rPr>
                        <a:t>5. GRADE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l" fontAlgn="ctr"/>
                      <a:r>
                        <a:rPr lang="en-US" sz="1100" b="1" i="0" u="none" strike="noStrike" dirty="0">
                          <a:solidFill>
                            <a:srgbClr val="000000"/>
                          </a:solidFill>
                          <a:effectLst/>
                          <a:latin typeface="Calibri" panose="020F0502020204030204" pitchFamily="34" charset="0"/>
                        </a:rPr>
                        <a:t>6. YRG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l" fontAlgn="ctr"/>
                      <a:r>
                        <a:rPr lang="en-US" sz="1100" b="1" i="0" u="none" strike="noStrike" dirty="0">
                          <a:solidFill>
                            <a:srgbClr val="000000"/>
                          </a:solidFill>
                          <a:effectLst/>
                          <a:latin typeface="Calibri" panose="020F0502020204030204" pitchFamily="34" charset="0"/>
                        </a:rPr>
                        <a:t>7. PREC. 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l" fontAlgn="ctr"/>
                      <a:r>
                        <a:rPr lang="en-US" sz="1100" b="1" i="0" u="none" strike="noStrike" dirty="0">
                          <a:solidFill>
                            <a:srgbClr val="000000"/>
                          </a:solidFill>
                          <a:effectLst/>
                          <a:latin typeface="Calibri" panose="020F0502020204030204" pitchFamily="34" charset="0"/>
                        </a:rPr>
                        <a:t>8. BIRTHDATE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extLst>
                  <a:ext uri="{0D108BD9-81ED-4DB2-BD59-A6C34878D82A}">
                    <a16:rowId xmlns:a16="http://schemas.microsoft.com/office/drawing/2014/main" val="1606332520"/>
                  </a:ext>
                </a:extLst>
              </a:tr>
              <a:tr h="207764">
                <a:tc>
                  <a:txBody>
                    <a:bodyPr/>
                    <a:lstStyle/>
                    <a:p>
                      <a:pPr algn="l" fontAlgn="b"/>
                      <a:r>
                        <a:rPr lang="en-US" sz="1100" b="0" i="0" u="none" strike="noStrike" dirty="0">
                          <a:solidFill>
                            <a:srgbClr val="0070C0"/>
                          </a:solidFill>
                          <a:effectLst/>
                          <a:latin typeface="Calibri" panose="020F0502020204030204" pitchFamily="34" charset="0"/>
                        </a:rPr>
                        <a:t> XXX-XXX-XXXX</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dirty="0">
                          <a:solidFill>
                            <a:srgbClr val="0070C0"/>
                          </a:solidFill>
                          <a:effectLst/>
                          <a:latin typeface="Calibri" panose="020F0502020204030204" pitchFamily="34" charset="0"/>
                        </a:rPr>
                        <a:t> JOE UNDERWAY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dirty="0">
                          <a:solidFill>
                            <a:srgbClr val="0070C0"/>
                          </a:solidFill>
                          <a:effectLst/>
                          <a:latin typeface="Calibri" panose="020F0502020204030204" pitchFamily="34" charset="0"/>
                        </a:rPr>
                        <a:t> MALE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dirty="0">
                          <a:solidFill>
                            <a:srgbClr val="0070C0"/>
                          </a:solidFill>
                          <a:effectLst/>
                          <a:latin typeface="Calibri" panose="020F0502020204030204" pitchFamily="34" charset="0"/>
                        </a:rPr>
                        <a:t> 63XX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dirty="0">
                          <a:solidFill>
                            <a:srgbClr val="0070C0"/>
                          </a:solidFill>
                          <a:effectLst/>
                          <a:latin typeface="Calibri" panose="020F0502020204030204" pitchFamily="34" charset="0"/>
                        </a:rPr>
                        <a:t> LCDR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70C0"/>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100" b="0" i="0" u="none" strike="noStrike" dirty="0">
                        <a:solidFill>
                          <a:srgbClr val="0070C0"/>
                        </a:solidFill>
                        <a:effectLst/>
                        <a:latin typeface="Calibri" panose="020F0502020204030204" pitchFamily="34" charset="0"/>
                      </a:endParaRPr>
                    </a:p>
                    <a:p>
                      <a:pPr algn="l" fontAlgn="b"/>
                      <a:r>
                        <a:rPr lang="en-US" sz="1100" b="0" i="0" u="none" strike="noStrike" dirty="0">
                          <a:solidFill>
                            <a:srgbClr val="0070C0"/>
                          </a:solidFill>
                          <a:effectLst/>
                          <a:latin typeface="Calibri" panose="020F0502020204030204" pitchFamily="34" charset="0"/>
                        </a:rPr>
                        <a:t> L  03868150</a:t>
                      </a:r>
                      <a:endParaRPr lang="en-US" sz="1100" b="0"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70C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47636540"/>
                  </a:ext>
                </a:extLst>
              </a:tr>
            </a:tbl>
          </a:graphicData>
        </a:graphic>
      </p:graphicFrame>
      <p:cxnSp>
        <p:nvCxnSpPr>
          <p:cNvPr id="20" name="Straight Connector 19"/>
          <p:cNvCxnSpPr/>
          <p:nvPr/>
        </p:nvCxnSpPr>
        <p:spPr>
          <a:xfrm>
            <a:off x="6210302" y="4343402"/>
            <a:ext cx="9525" cy="161925"/>
          </a:xfrm>
          <a:prstGeom prst="line">
            <a:avLst/>
          </a:prstGeom>
        </p:spPr>
        <p:style>
          <a:lnRef idx="1">
            <a:schemeClr val="dk1"/>
          </a:lnRef>
          <a:fillRef idx="0">
            <a:schemeClr val="dk1"/>
          </a:fillRef>
          <a:effectRef idx="0">
            <a:schemeClr val="dk1"/>
          </a:effectRef>
          <a:fontRef idx="minor">
            <a:schemeClr val="tx1"/>
          </a:fontRef>
        </p:style>
      </p:cxnSp>
      <p:sp>
        <p:nvSpPr>
          <p:cNvPr id="4" name="TextBox 3"/>
          <p:cNvSpPr txBox="1"/>
          <p:nvPr/>
        </p:nvSpPr>
        <p:spPr>
          <a:xfrm>
            <a:off x="3985430" y="2405482"/>
            <a:ext cx="4449744" cy="523220"/>
          </a:xfrm>
          <a:prstGeom prst="rect">
            <a:avLst/>
          </a:prstGeom>
          <a:noFill/>
        </p:spPr>
        <p:txBody>
          <a:bodyPr wrap="none" rtlCol="0">
            <a:spAutoFit/>
          </a:bodyPr>
          <a:lstStyle/>
          <a:p>
            <a:r>
              <a:rPr lang="en-US" sz="1400" b="1" dirty="0">
                <a:solidFill>
                  <a:srgbClr val="0337C6"/>
                </a:solidFill>
              </a:rPr>
              <a:t>HERE IS YOUR LINEAL (PRECEDENCE) NUMBER</a:t>
            </a:r>
          </a:p>
          <a:p>
            <a:endParaRPr lang="en-US" sz="1400" dirty="0"/>
          </a:p>
        </p:txBody>
      </p:sp>
    </p:spTree>
    <p:extLst>
      <p:ext uri="{BB962C8B-B14F-4D97-AF65-F5344CB8AC3E}">
        <p14:creationId xmlns:p14="http://schemas.microsoft.com/office/powerpoint/2010/main" val="201157096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837433" cy="1123950"/>
          </a:xfrm>
        </p:spPr>
        <p:txBody>
          <a:bodyPr/>
          <a:lstStyle/>
          <a:p>
            <a:r>
              <a:rPr lang="en-US" b="1" dirty="0">
                <a:solidFill>
                  <a:schemeClr val="tx1"/>
                </a:solidFill>
              </a:rPr>
              <a:t>Active Duty Promotion Brief</a:t>
            </a:r>
          </a:p>
        </p:txBody>
      </p:sp>
      <p:sp>
        <p:nvSpPr>
          <p:cNvPr id="3" name="Content Placeholder 2"/>
          <p:cNvSpPr>
            <a:spLocks noGrp="1"/>
          </p:cNvSpPr>
          <p:nvPr>
            <p:ph idx="1"/>
          </p:nvPr>
        </p:nvSpPr>
        <p:spPr>
          <a:xfrm>
            <a:off x="304800" y="1143443"/>
            <a:ext cx="8458200" cy="4724400"/>
          </a:xfrm>
        </p:spPr>
        <p:txBody>
          <a:bodyPr/>
          <a:lstStyle/>
          <a:p>
            <a:pPr>
              <a:buFont typeface="Arial" panose="020B0604020202020204" pitchFamily="34" charset="0"/>
              <a:buChar char="•"/>
            </a:pPr>
            <a:endParaRPr lang="en-US" sz="2000" dirty="0">
              <a:solidFill>
                <a:schemeClr val="accent1">
                  <a:lumMod val="75000"/>
                </a:schemeClr>
              </a:solidFill>
            </a:endParaRPr>
          </a:p>
          <a:p>
            <a:pPr>
              <a:buFont typeface="Arial" panose="020B0604020202020204" pitchFamily="34" charset="0"/>
              <a:buChar char="•"/>
            </a:pPr>
            <a:r>
              <a:rPr lang="en-US" sz="2000" dirty="0">
                <a:solidFill>
                  <a:srgbClr val="0000E0"/>
                </a:solidFill>
              </a:rPr>
              <a:t> Review the Active Duty Officer Promotion Brief if you are being considered for promotion this fiscal year. </a:t>
            </a:r>
          </a:p>
          <a:p>
            <a:endParaRPr lang="en-US" sz="2000" dirty="0">
              <a:solidFill>
                <a:srgbClr val="0000E0"/>
              </a:solidFill>
            </a:endParaRPr>
          </a:p>
          <a:p>
            <a:pPr>
              <a:buFont typeface="Arial" panose="020B0604020202020204" pitchFamily="34" charset="0"/>
              <a:buChar char="•"/>
            </a:pPr>
            <a:r>
              <a:rPr lang="en-US" sz="2000" dirty="0">
                <a:solidFill>
                  <a:srgbClr val="0000E0"/>
                </a:solidFill>
              </a:rPr>
              <a:t> Also search “MyNavy HR promotion videos” for detailed information on selection board processes and what happens behind the scenes</a:t>
            </a:r>
            <a:r>
              <a:rPr lang="en-US" sz="2000" dirty="0">
                <a:solidFill>
                  <a:srgbClr val="0337C6"/>
                </a:solidFill>
              </a:rPr>
              <a:t>.</a:t>
            </a:r>
          </a:p>
          <a:p>
            <a:pPr>
              <a:buFont typeface="Arial" panose="020B0604020202020204" pitchFamily="34" charset="0"/>
              <a:buChar char="•"/>
            </a:pPr>
            <a:endParaRPr lang="en-US" sz="2000" dirty="0">
              <a:solidFill>
                <a:srgbClr val="0000E0"/>
              </a:solidFill>
            </a:endParaRPr>
          </a:p>
          <a:p>
            <a:pPr>
              <a:buFont typeface="Arial" panose="020B0604020202020204" pitchFamily="34" charset="0"/>
              <a:buChar char="•"/>
            </a:pPr>
            <a:r>
              <a:rPr lang="en-US" sz="2000" i="1" dirty="0">
                <a:solidFill>
                  <a:srgbClr val="0000E0"/>
                </a:solidFill>
                <a:effectLst/>
              </a:rPr>
              <a:t> </a:t>
            </a:r>
            <a:r>
              <a:rPr lang="en-US" sz="2000" i="1" dirty="0">
                <a:solidFill>
                  <a:srgbClr val="FF0000"/>
                </a:solidFill>
                <a:effectLst/>
              </a:rPr>
              <a:t>NOTE:  </a:t>
            </a:r>
            <a:r>
              <a:rPr lang="en-US" sz="2000" dirty="0">
                <a:solidFill>
                  <a:srgbClr val="FF0000"/>
                </a:solidFill>
                <a:effectLst/>
              </a:rPr>
              <a:t>Board membership will no longer be published until after a board adjourned.</a:t>
            </a:r>
          </a:p>
          <a:p>
            <a:pPr>
              <a:buFont typeface="Arial" panose="020B0604020202020204" pitchFamily="34" charset="0"/>
              <a:buChar char="•"/>
            </a:pPr>
            <a:endParaRPr lang="en-US" sz="2000" b="1" i="1" dirty="0">
              <a:solidFill>
                <a:srgbClr val="0000E0"/>
              </a:solidFill>
              <a:effectLst/>
            </a:endParaRPr>
          </a:p>
          <a:p>
            <a:pPr>
              <a:buFont typeface="Arial" panose="020B0604020202020204" pitchFamily="34" charset="0"/>
              <a:buChar char="•"/>
            </a:pPr>
            <a:endParaRPr lang="en-US" sz="2000" b="1" i="1" dirty="0">
              <a:solidFill>
                <a:srgbClr val="0000E0"/>
              </a:solidFill>
              <a:effectLst/>
            </a:endParaRPr>
          </a:p>
          <a:p>
            <a:pPr>
              <a:buFont typeface="Arial" panose="020B0604020202020204" pitchFamily="34" charset="0"/>
              <a:buChar char="•"/>
            </a:pPr>
            <a:endParaRPr lang="en-US" sz="2000" b="1" i="1" dirty="0">
              <a:solidFill>
                <a:srgbClr val="0000E0"/>
              </a:solidFill>
              <a:effectLst/>
            </a:endParaRPr>
          </a:p>
          <a:p>
            <a:pPr marL="0" indent="0">
              <a:buNone/>
            </a:pPr>
            <a:r>
              <a:rPr lang="en-US" sz="1600" dirty="0">
                <a:solidFill>
                  <a:srgbClr val="0000E0"/>
                </a:solidFill>
                <a:effectLst/>
              </a:rPr>
              <a:t> Details can be viewed at:</a:t>
            </a:r>
          </a:p>
          <a:p>
            <a:pPr>
              <a:buFont typeface="Arial" panose="020B0604020202020204" pitchFamily="34" charset="0"/>
              <a:buChar char="•"/>
            </a:pPr>
            <a:r>
              <a:rPr lang="en-US" sz="1200" dirty="0">
                <a:solidFill>
                  <a:srgbClr val="FF0000"/>
                </a:solidFill>
              </a:rPr>
              <a:t>https://www.mynavyhr.navy.mil/Portals/55/Boards/Active%20Duty%20Officer/documents/Active%20Promotion%20Brief.pdf</a:t>
            </a:r>
            <a:endParaRPr lang="en-US" sz="1200" i="1" dirty="0">
              <a:solidFill>
                <a:schemeClr val="accent1">
                  <a:lumMod val="75000"/>
                </a:schemeClr>
              </a:solidFill>
              <a:effectLst/>
              <a:latin typeface="+mj-lt"/>
            </a:endParaRPr>
          </a:p>
        </p:txBody>
      </p:sp>
    </p:spTree>
    <p:extLst>
      <p:ext uri="{BB962C8B-B14F-4D97-AF65-F5344CB8AC3E}">
        <p14:creationId xmlns:p14="http://schemas.microsoft.com/office/powerpoint/2010/main" val="3944542025"/>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53350" cy="1123950"/>
          </a:xfrm>
        </p:spPr>
        <p:txBody>
          <a:bodyPr/>
          <a:lstStyle/>
          <a:p>
            <a:r>
              <a:rPr lang="en-US" b="1" dirty="0">
                <a:solidFill>
                  <a:schemeClr val="tx1"/>
                </a:solidFill>
              </a:rPr>
              <a:t>LDO Community Brief</a:t>
            </a:r>
          </a:p>
        </p:txBody>
      </p:sp>
      <p:sp>
        <p:nvSpPr>
          <p:cNvPr id="3" name="Content Placeholder 2"/>
          <p:cNvSpPr>
            <a:spLocks noGrp="1"/>
          </p:cNvSpPr>
          <p:nvPr>
            <p:ph idx="1"/>
          </p:nvPr>
        </p:nvSpPr>
        <p:spPr>
          <a:xfrm>
            <a:off x="152400" y="1447800"/>
            <a:ext cx="8991600" cy="4114800"/>
          </a:xfrm>
        </p:spPr>
        <p:txBody>
          <a:bodyPr/>
          <a:lstStyle/>
          <a:p>
            <a:pPr marR="12360">
              <a:buFont typeface="Arial" panose="020B0604020202020204" pitchFamily="34" charset="0"/>
              <a:buChar char="•"/>
            </a:pPr>
            <a:r>
              <a:rPr lang="en-US" sz="1800" dirty="0">
                <a:solidFill>
                  <a:srgbClr val="000099"/>
                </a:solidFill>
                <a:latin typeface="+mj-lt"/>
              </a:rPr>
              <a:t> A community brief will be generated by the community leaders, including detailers and community managers. It will be vetted by Navy Personnel Command and OJAG for statutory compliance and approved by SECNAV. </a:t>
            </a:r>
          </a:p>
          <a:p>
            <a:pPr marR="12360">
              <a:buFont typeface="Arial" panose="020B0604020202020204" pitchFamily="34" charset="0"/>
              <a:buChar char="•"/>
            </a:pPr>
            <a:endParaRPr lang="en-US" sz="1800" dirty="0">
              <a:solidFill>
                <a:srgbClr val="000099"/>
              </a:solidFill>
              <a:latin typeface="+mj-lt"/>
            </a:endParaRPr>
          </a:p>
          <a:p>
            <a:pPr marR="11440">
              <a:buFont typeface="Arial" panose="020B0604020202020204" pitchFamily="34" charset="0"/>
              <a:buChar char="•"/>
            </a:pPr>
            <a:r>
              <a:rPr lang="en-US" sz="1800" dirty="0">
                <a:solidFill>
                  <a:srgbClr val="000099"/>
                </a:solidFill>
                <a:latin typeface="+mj-lt"/>
              </a:rPr>
              <a:t> Community leaders provide these slides to community members for career planning purposes; however, strict adherence to the career progressions depicted in the slides is not a prerequisite for promotion.</a:t>
            </a:r>
          </a:p>
          <a:p>
            <a:pPr marR="11440">
              <a:buFont typeface="Arial" panose="020B0604020202020204" pitchFamily="34" charset="0"/>
              <a:buChar char="•"/>
            </a:pPr>
            <a:endParaRPr lang="en-US" sz="1800" dirty="0">
              <a:solidFill>
                <a:srgbClr val="000099"/>
              </a:solidFill>
              <a:latin typeface="+mj-lt"/>
            </a:endParaRPr>
          </a:p>
          <a:p>
            <a:pPr marR="8800">
              <a:buFont typeface="Arial" panose="020B0604020202020204" pitchFamily="34" charset="0"/>
              <a:buChar char="•"/>
            </a:pPr>
            <a:r>
              <a:rPr lang="en-US" sz="1800" dirty="0">
                <a:solidFill>
                  <a:srgbClr val="000099"/>
                </a:solidFill>
                <a:latin typeface="+mj-lt"/>
              </a:rPr>
              <a:t> ONLY MATERIAL APPROVED BY THE SECRETARY OF THE NAVY WILL BE PRESENTED TO STATUTORY SELECTION BOARDS. THE BRIEF WILL BE APPROVED BY SECNAV FOR USE BY THE FY STATUTORY SELECTION BOARDS.</a:t>
            </a:r>
          </a:p>
          <a:p>
            <a:pPr marR="8800">
              <a:buFont typeface="Arial" panose="020B0604020202020204" pitchFamily="34" charset="0"/>
              <a:buChar char="•"/>
            </a:pPr>
            <a:endParaRPr lang="en-US" sz="1400" b="1" dirty="0">
              <a:solidFill>
                <a:srgbClr val="000099"/>
              </a:solidFill>
              <a:latin typeface="Arial" panose="020B0604020202020204" pitchFamily="34" charset="0"/>
            </a:endParaRPr>
          </a:p>
          <a:p>
            <a:pPr marR="8800">
              <a:buFont typeface="Arial" panose="020B0604020202020204" pitchFamily="34" charset="0"/>
              <a:buChar char="•"/>
            </a:pPr>
            <a:endParaRPr lang="en-US" sz="1400" b="1" dirty="0">
              <a:solidFill>
                <a:srgbClr val="000099"/>
              </a:solidFill>
              <a:latin typeface="Arial" panose="020B0604020202020204" pitchFamily="34" charset="0"/>
            </a:endParaRPr>
          </a:p>
          <a:p>
            <a:pPr marR="8800">
              <a:buFont typeface="Arial" panose="020B0604020202020204" pitchFamily="34" charset="0"/>
              <a:buChar char="•"/>
            </a:pPr>
            <a:endParaRPr lang="en-US" sz="1400" b="1" dirty="0">
              <a:solidFill>
                <a:srgbClr val="000099"/>
              </a:solidFill>
              <a:latin typeface="Arial" panose="020B0604020202020204" pitchFamily="34" charset="0"/>
            </a:endParaRPr>
          </a:p>
          <a:p>
            <a:pPr marR="8800">
              <a:buFont typeface="Arial" panose="020B0604020202020204" pitchFamily="34" charset="0"/>
              <a:buChar char="•"/>
            </a:pPr>
            <a:r>
              <a:rPr lang="en-US" sz="1400" b="1" dirty="0">
                <a:solidFill>
                  <a:srgbClr val="000099"/>
                </a:solidFill>
                <a:latin typeface="Arial" panose="020B0604020202020204" pitchFamily="34" charset="0"/>
              </a:rPr>
              <a:t>Briefs can be viewed at:</a:t>
            </a:r>
          </a:p>
          <a:p>
            <a:pPr marR="8800">
              <a:buFont typeface="Arial" panose="020B0604020202020204" pitchFamily="34" charset="0"/>
              <a:buChar char="•"/>
            </a:pPr>
            <a:r>
              <a:rPr lang="en-US" sz="1400" dirty="0">
                <a:solidFill>
                  <a:srgbClr val="FF0000"/>
                </a:solidFill>
              </a:rPr>
              <a:t>https://www.mynavyhr.navy.mil/Career-Management/Boards/Active-Duty-Officer/Community-Briefs/</a:t>
            </a:r>
          </a:p>
        </p:txBody>
      </p:sp>
    </p:spTree>
    <p:extLst>
      <p:ext uri="{BB962C8B-B14F-4D97-AF65-F5344CB8AC3E}">
        <p14:creationId xmlns:p14="http://schemas.microsoft.com/office/powerpoint/2010/main" val="34245841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LDO Community Brief</a:t>
            </a:r>
            <a:endParaRPr lang="en-US" dirty="0">
              <a:solidFill>
                <a:schemeClr val="tx1"/>
              </a:solidFill>
              <a:effectLst/>
            </a:endParaRPr>
          </a:p>
        </p:txBody>
      </p:sp>
      <p:pic>
        <p:nvPicPr>
          <p:cNvPr id="4" name="Picture 3"/>
          <p:cNvPicPr>
            <a:picLocks noChangeAspect="1"/>
          </p:cNvPicPr>
          <p:nvPr/>
        </p:nvPicPr>
        <p:blipFill>
          <a:blip r:embed="rId2"/>
          <a:stretch>
            <a:fillRect/>
          </a:stretch>
        </p:blipFill>
        <p:spPr>
          <a:xfrm>
            <a:off x="4762" y="1219200"/>
            <a:ext cx="9134475" cy="5619750"/>
          </a:xfrm>
          <a:prstGeom prst="rect">
            <a:avLst/>
          </a:prstGeom>
        </p:spPr>
      </p:pic>
    </p:spTree>
    <p:extLst>
      <p:ext uri="{BB962C8B-B14F-4D97-AF65-F5344CB8AC3E}">
        <p14:creationId xmlns:p14="http://schemas.microsoft.com/office/powerpoint/2010/main" val="155719742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9716" y="304800"/>
            <a:ext cx="7467600" cy="661987"/>
          </a:xfrm>
        </p:spPr>
        <p:txBody>
          <a:bodyPr/>
          <a:lstStyle/>
          <a:p>
            <a:r>
              <a:rPr lang="en-US" b="1" dirty="0">
                <a:solidFill>
                  <a:schemeClr val="tx1"/>
                </a:solidFill>
              </a:rPr>
              <a:t>LDO Community Brief</a:t>
            </a:r>
            <a:endParaRPr lang="en-US" dirty="0">
              <a:solidFill>
                <a:schemeClr val="tx1"/>
              </a:solidFill>
            </a:endParaRPr>
          </a:p>
        </p:txBody>
      </p:sp>
      <p:pic>
        <p:nvPicPr>
          <p:cNvPr id="3" name="Picture 2"/>
          <p:cNvPicPr>
            <a:picLocks noChangeAspect="1"/>
          </p:cNvPicPr>
          <p:nvPr/>
        </p:nvPicPr>
        <p:blipFill rotWithShape="1">
          <a:blip r:embed="rId2"/>
          <a:srcRect l="13529" t="2532" r="13133" b="1418"/>
          <a:stretch/>
        </p:blipFill>
        <p:spPr>
          <a:xfrm>
            <a:off x="914400" y="1219200"/>
            <a:ext cx="7010400" cy="5164585"/>
          </a:xfrm>
          <a:prstGeom prst="rect">
            <a:avLst/>
          </a:prstGeom>
        </p:spPr>
      </p:pic>
    </p:spTree>
    <p:extLst>
      <p:ext uri="{BB962C8B-B14F-4D97-AF65-F5344CB8AC3E}">
        <p14:creationId xmlns:p14="http://schemas.microsoft.com/office/powerpoint/2010/main" val="1023491612"/>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CWO Community Brief</a:t>
            </a:r>
            <a:endParaRPr lang="en-US" dirty="0">
              <a:solidFill>
                <a:schemeClr val="tx1"/>
              </a:solidFill>
            </a:endParaRPr>
          </a:p>
        </p:txBody>
      </p:sp>
      <p:pic>
        <p:nvPicPr>
          <p:cNvPr id="3" name="Picture 2"/>
          <p:cNvPicPr>
            <a:picLocks noChangeAspect="1"/>
          </p:cNvPicPr>
          <p:nvPr/>
        </p:nvPicPr>
        <p:blipFill>
          <a:blip r:embed="rId2"/>
          <a:stretch>
            <a:fillRect/>
          </a:stretch>
        </p:blipFill>
        <p:spPr>
          <a:xfrm>
            <a:off x="0" y="1219200"/>
            <a:ext cx="9144000" cy="5634037"/>
          </a:xfrm>
          <a:prstGeom prst="rect">
            <a:avLst/>
          </a:prstGeom>
        </p:spPr>
      </p:pic>
    </p:spTree>
    <p:extLst>
      <p:ext uri="{BB962C8B-B14F-4D97-AF65-F5344CB8AC3E}">
        <p14:creationId xmlns:p14="http://schemas.microsoft.com/office/powerpoint/2010/main" val="28826130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361950" y="239022"/>
            <a:ext cx="8229600" cy="838200"/>
          </a:xfrm>
        </p:spPr>
        <p:txBody>
          <a:bodyPr anchor="t"/>
          <a:lstStyle/>
          <a:p>
            <a:pPr eaLnBrk="1" hangingPunct="1"/>
            <a:r>
              <a:rPr lang="en-US" sz="2400" b="1" dirty="0">
                <a:solidFill>
                  <a:schemeClr val="tx1"/>
                </a:solidFill>
                <a:latin typeface="+mn-lt"/>
              </a:rPr>
              <a:t>AVIATION  LDO/CWO</a:t>
            </a:r>
            <a:br>
              <a:rPr lang="en-US" sz="2400" b="1" dirty="0">
                <a:solidFill>
                  <a:schemeClr val="tx1"/>
                </a:solidFill>
                <a:latin typeface="+mn-lt"/>
              </a:rPr>
            </a:br>
            <a:r>
              <a:rPr lang="en-US" sz="2400" b="1" dirty="0">
                <a:solidFill>
                  <a:schemeClr val="tx1"/>
                </a:solidFill>
                <a:latin typeface="+mn-lt"/>
              </a:rPr>
              <a:t>ASSIGNMENT BRANCH</a:t>
            </a:r>
          </a:p>
        </p:txBody>
      </p:sp>
      <p:sp>
        <p:nvSpPr>
          <p:cNvPr id="4" name="Content Placeholder 3"/>
          <p:cNvSpPr>
            <a:spLocks noGrp="1"/>
          </p:cNvSpPr>
          <p:nvPr>
            <p:ph idx="1"/>
          </p:nvPr>
        </p:nvSpPr>
        <p:spPr bwMode="auto">
          <a:xfrm>
            <a:off x="1771650" y="1497806"/>
            <a:ext cx="5410200" cy="1600200"/>
          </a:xfrm>
          <a:prstGeom prst="roundRect">
            <a:avLst/>
          </a:prstGeom>
          <a:solidFill>
            <a:srgbClr val="00B050"/>
          </a:solidFill>
          <a:ln w="9525" cap="flat" cmpd="sng" algn="ctr">
            <a:solidFill>
              <a:schemeClr val="accent6">
                <a:lumMod val="75000"/>
              </a:schemeClr>
            </a:solidFill>
            <a:prstDash val="solid"/>
            <a:round/>
            <a:headEnd type="none" w="med" len="med"/>
            <a:tailEnd type="none" w="med" len="med"/>
          </a:ln>
          <a:effectLst/>
        </p:spPr>
        <p:txBody>
          <a:bodyPr/>
          <a:lstStyle/>
          <a:p>
            <a:pPr marL="0" indent="0" algn="ctr">
              <a:buNone/>
              <a:defRPr/>
            </a:pPr>
            <a:r>
              <a:rPr lang="en-US" sz="2800" b="1" dirty="0">
                <a:solidFill>
                  <a:schemeClr val="bg1"/>
                </a:solidFill>
                <a:latin typeface="Garamond"/>
              </a:rPr>
              <a:t>CDR Michelle </a:t>
            </a:r>
            <a:r>
              <a:rPr lang="en-US" sz="2800" b="1" dirty="0" err="1">
                <a:solidFill>
                  <a:schemeClr val="bg1"/>
                </a:solidFill>
                <a:latin typeface="Garamond"/>
              </a:rPr>
              <a:t>Higingbotham</a:t>
            </a:r>
          </a:p>
          <a:p>
            <a:pPr marL="0" indent="0" algn="ctr">
              <a:buNone/>
              <a:defRPr/>
            </a:pPr>
            <a:r>
              <a:rPr lang="en-US" sz="2800" b="1" dirty="0">
                <a:solidFill>
                  <a:schemeClr val="bg1"/>
                </a:solidFill>
                <a:latin typeface="Garamond" pitchFamily="18" charset="0"/>
              </a:rPr>
              <a:t>Head Aviation LDO/CWO</a:t>
            </a:r>
          </a:p>
          <a:p>
            <a:pPr marL="0" indent="0" algn="ctr">
              <a:buNone/>
              <a:defRPr/>
            </a:pPr>
            <a:r>
              <a:rPr lang="en-US" sz="2800" b="1" dirty="0">
                <a:solidFill>
                  <a:schemeClr val="bg1"/>
                </a:solidFill>
                <a:latin typeface="Garamond" pitchFamily="18" charset="0"/>
              </a:rPr>
              <a:t>Assignments PERS-434D</a:t>
            </a:r>
          </a:p>
        </p:txBody>
      </p:sp>
      <p:sp>
        <p:nvSpPr>
          <p:cNvPr id="5" name="Rounded Rectangle 4"/>
          <p:cNvSpPr/>
          <p:nvPr/>
        </p:nvSpPr>
        <p:spPr bwMode="auto">
          <a:xfrm>
            <a:off x="1771650" y="3098006"/>
            <a:ext cx="5410200" cy="1524000"/>
          </a:xfrm>
          <a:prstGeom prst="roundRect">
            <a:avLst/>
          </a:prstGeom>
          <a:solidFill>
            <a:srgbClr val="FF0000"/>
          </a:solidFill>
          <a:ln w="9525" cap="flat" cmpd="sng" algn="ctr">
            <a:solidFill>
              <a:schemeClr val="accent6">
                <a:lumMod val="75000"/>
              </a:schemeClr>
            </a:solidFill>
            <a:prstDash val="solid"/>
            <a:round/>
            <a:headEnd type="none" w="med" len="med"/>
            <a:tailEnd type="none" w="med" len="med"/>
          </a:ln>
          <a:effectLst/>
        </p:spPr>
        <p:txBody>
          <a:bodyPr/>
          <a:lstStyle/>
          <a:p>
            <a:pPr algn="ctr" eaLnBrk="0" hangingPunct="0">
              <a:defRPr/>
            </a:pPr>
            <a:r>
              <a:rPr lang="en-US" sz="2800" b="1" i="0" dirty="0">
                <a:solidFill>
                  <a:schemeClr val="bg1"/>
                </a:solidFill>
                <a:latin typeface="Garamond" pitchFamily="18" charset="0"/>
              </a:rPr>
              <a:t>LCDR Doug Kesterson</a:t>
            </a:r>
          </a:p>
          <a:p>
            <a:pPr algn="ctr" eaLnBrk="0" hangingPunct="0">
              <a:defRPr/>
            </a:pPr>
            <a:r>
              <a:rPr lang="en-US" sz="2800" b="1" i="0" dirty="0">
                <a:solidFill>
                  <a:schemeClr val="bg1"/>
                </a:solidFill>
                <a:latin typeface="Garamond" pitchFamily="18" charset="0"/>
              </a:rPr>
              <a:t>Aviation LDO/CWO</a:t>
            </a:r>
          </a:p>
          <a:p>
            <a:pPr algn="ctr" eaLnBrk="0" hangingPunct="0">
              <a:defRPr/>
            </a:pPr>
            <a:r>
              <a:rPr lang="en-US" sz="2800" b="1" i="0" dirty="0">
                <a:solidFill>
                  <a:schemeClr val="bg1"/>
                </a:solidFill>
                <a:latin typeface="Garamond" pitchFamily="18" charset="0"/>
              </a:rPr>
              <a:t>Assignments PERS-434E</a:t>
            </a:r>
          </a:p>
        </p:txBody>
      </p:sp>
      <p:sp>
        <p:nvSpPr>
          <p:cNvPr id="6" name="Rounded Rectangle 5"/>
          <p:cNvSpPr/>
          <p:nvPr/>
        </p:nvSpPr>
        <p:spPr bwMode="auto">
          <a:xfrm>
            <a:off x="1771650" y="4622006"/>
            <a:ext cx="5410200" cy="1600200"/>
          </a:xfrm>
          <a:prstGeom prst="roundRect">
            <a:avLst/>
          </a:prstGeom>
          <a:solidFill>
            <a:srgbClr val="0070C0"/>
          </a:solidFill>
          <a:ln w="9525" cap="flat" cmpd="sng" algn="ctr">
            <a:solidFill>
              <a:schemeClr val="accent6">
                <a:lumMod val="75000"/>
              </a:schemeClr>
            </a:solidFill>
            <a:prstDash val="solid"/>
            <a:round/>
            <a:headEnd type="none" w="med" len="med"/>
            <a:tailEnd type="none" w="med" len="med"/>
          </a:ln>
          <a:effectLst/>
        </p:spPr>
        <p:txBody>
          <a:bodyPr/>
          <a:lstStyle/>
          <a:p>
            <a:pPr algn="ctr" eaLnBrk="0" hangingPunct="0">
              <a:defRPr/>
            </a:pPr>
            <a:r>
              <a:rPr lang="en-US" sz="2800" b="1" i="0" dirty="0">
                <a:solidFill>
                  <a:schemeClr val="bg1"/>
                </a:solidFill>
                <a:latin typeface="Garamond" pitchFamily="18" charset="0"/>
              </a:rPr>
              <a:t>Ms. Melinda Weeden</a:t>
            </a:r>
          </a:p>
          <a:p>
            <a:pPr algn="ctr" eaLnBrk="0" hangingPunct="0">
              <a:defRPr/>
            </a:pPr>
            <a:r>
              <a:rPr lang="en-US" sz="2800" b="1" i="0" dirty="0">
                <a:solidFill>
                  <a:schemeClr val="bg1"/>
                </a:solidFill>
                <a:latin typeface="Garamond" pitchFamily="18" charset="0"/>
              </a:rPr>
              <a:t>LDO/CWO HR Assistant </a:t>
            </a:r>
          </a:p>
          <a:p>
            <a:pPr algn="ctr" eaLnBrk="0" hangingPunct="0">
              <a:defRPr/>
            </a:pPr>
            <a:r>
              <a:rPr lang="en-US" sz="2800" b="1" i="0" dirty="0">
                <a:solidFill>
                  <a:schemeClr val="bg1"/>
                </a:solidFill>
                <a:latin typeface="Garamond" pitchFamily="18" charset="0"/>
              </a:rPr>
              <a:t>PERS-434D/E </a:t>
            </a:r>
          </a:p>
        </p:txBody>
      </p:sp>
    </p:spTree>
    <p:extLst>
      <p:ext uri="{BB962C8B-B14F-4D97-AF65-F5344CB8AC3E}">
        <p14:creationId xmlns:p14="http://schemas.microsoft.com/office/powerpoint/2010/main" val="3481723873"/>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CWO Community Brief</a:t>
            </a:r>
            <a:endParaRPr lang="en-US" dirty="0">
              <a:solidFill>
                <a:schemeClr val="tx1"/>
              </a:solidFill>
            </a:endParaRPr>
          </a:p>
        </p:txBody>
      </p:sp>
      <p:pic>
        <p:nvPicPr>
          <p:cNvPr id="4" name="Picture 3"/>
          <p:cNvPicPr>
            <a:picLocks noChangeAspect="1"/>
          </p:cNvPicPr>
          <p:nvPr/>
        </p:nvPicPr>
        <p:blipFill rotWithShape="1">
          <a:blip r:embed="rId2"/>
          <a:srcRect l="13702" t="2564" r="13462" b="1281"/>
          <a:stretch/>
        </p:blipFill>
        <p:spPr>
          <a:xfrm>
            <a:off x="914400" y="1219200"/>
            <a:ext cx="6907696" cy="5129478"/>
          </a:xfrm>
          <a:prstGeom prst="rect">
            <a:avLst/>
          </a:prstGeom>
        </p:spPr>
      </p:pic>
    </p:spTree>
    <p:extLst>
      <p:ext uri="{BB962C8B-B14F-4D97-AF65-F5344CB8AC3E}">
        <p14:creationId xmlns:p14="http://schemas.microsoft.com/office/powerpoint/2010/main" val="781662143"/>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537" y="152400"/>
            <a:ext cx="8372475" cy="1123950"/>
          </a:xfrm>
        </p:spPr>
        <p:txBody>
          <a:bodyPr/>
          <a:lstStyle/>
          <a:p>
            <a:r>
              <a:rPr lang="en-US" b="1" dirty="0">
                <a:solidFill>
                  <a:schemeClr val="tx1"/>
                </a:solidFill>
              </a:rPr>
              <a:t>Merit Reorder Brief</a:t>
            </a:r>
            <a:endParaRPr lang="en-US" dirty="0">
              <a:solidFill>
                <a:schemeClr val="tx1"/>
              </a:solidFill>
            </a:endParaRPr>
          </a:p>
        </p:txBody>
      </p:sp>
      <p:sp>
        <p:nvSpPr>
          <p:cNvPr id="3" name="Content Placeholder 2"/>
          <p:cNvSpPr>
            <a:spLocks noGrp="1"/>
          </p:cNvSpPr>
          <p:nvPr>
            <p:ph idx="1"/>
          </p:nvPr>
        </p:nvSpPr>
        <p:spPr>
          <a:xfrm>
            <a:off x="53975" y="1676400"/>
            <a:ext cx="8991600" cy="4800600"/>
          </a:xfrm>
        </p:spPr>
        <p:txBody>
          <a:bodyPr/>
          <a:lstStyle/>
          <a:p>
            <a:pPr marR="10490">
              <a:buFont typeface="Arial" panose="020B0604020202020204" pitchFamily="34" charset="0"/>
              <a:buChar char="•"/>
            </a:pPr>
            <a:r>
              <a:rPr lang="en-US" sz="1600" dirty="0">
                <a:solidFill>
                  <a:srgbClr val="000099"/>
                </a:solidFill>
                <a:latin typeface="Arial" panose="020B0604020202020204" pitchFamily="34" charset="0"/>
              </a:rPr>
              <a:t> The Merit Reorder Values will be provided to assist board members in identifying performance and career achievements which may indicate a record of particular merit.</a:t>
            </a:r>
          </a:p>
          <a:p>
            <a:pPr marL="0" marR="10490" indent="0">
              <a:buNone/>
            </a:pPr>
            <a:endParaRPr lang="en-US" sz="1600" dirty="0">
              <a:solidFill>
                <a:srgbClr val="000099"/>
              </a:solidFill>
              <a:latin typeface="Arial" panose="020B0604020202020204" pitchFamily="34" charset="0"/>
            </a:endParaRPr>
          </a:p>
          <a:p>
            <a:pPr marR="10490">
              <a:buFont typeface="Arial" panose="020B0604020202020204" pitchFamily="34" charset="0"/>
              <a:buChar char="•"/>
            </a:pPr>
            <a:r>
              <a:rPr lang="en-US" sz="1600" dirty="0">
                <a:solidFill>
                  <a:srgbClr val="000099"/>
                </a:solidFill>
                <a:latin typeface="Arial" panose="020B0604020202020204" pitchFamily="34" charset="0"/>
              </a:rPr>
              <a:t> Board members are expected to use their experience and judgment after review of the records recommended for promotion to determine those records of particular merit. </a:t>
            </a:r>
          </a:p>
          <a:p>
            <a:pPr marR="10490">
              <a:buFont typeface="Arial" panose="020B0604020202020204" pitchFamily="34" charset="0"/>
              <a:buChar char="•"/>
            </a:pPr>
            <a:endParaRPr lang="en-US" sz="1600" dirty="0">
              <a:solidFill>
                <a:srgbClr val="000099"/>
              </a:solidFill>
              <a:latin typeface="Arial" panose="020B0604020202020204" pitchFamily="34" charset="0"/>
            </a:endParaRPr>
          </a:p>
          <a:p>
            <a:pPr marR="10490">
              <a:buFont typeface="Arial" panose="020B0604020202020204" pitchFamily="34" charset="0"/>
              <a:buChar char="•"/>
            </a:pPr>
            <a:r>
              <a:rPr lang="en-US" sz="1600" dirty="0">
                <a:solidFill>
                  <a:srgbClr val="000099"/>
                </a:solidFill>
                <a:latin typeface="Arial" panose="020B0604020202020204" pitchFamily="34" charset="0"/>
              </a:rPr>
              <a:t> Information on these </a:t>
            </a:r>
            <a:r>
              <a:rPr lang="en-US" sz="1600" dirty="0">
                <a:solidFill>
                  <a:srgbClr val="FF0000"/>
                </a:solidFill>
                <a:latin typeface="Arial" panose="020B0604020202020204" pitchFamily="34" charset="0"/>
              </a:rPr>
              <a:t>slides are not an all inclusive list </a:t>
            </a:r>
            <a:r>
              <a:rPr lang="en-US" sz="1600" dirty="0">
                <a:solidFill>
                  <a:srgbClr val="000099"/>
                </a:solidFill>
                <a:latin typeface="Arial" panose="020B0604020202020204" pitchFamily="34" charset="0"/>
              </a:rPr>
              <a:t>and should not be used to exclude records that otherwise document particular merit. </a:t>
            </a:r>
          </a:p>
          <a:p>
            <a:pPr marR="10490">
              <a:buFont typeface="Arial" panose="020B0604020202020204" pitchFamily="34" charset="0"/>
              <a:buChar char="•"/>
            </a:pPr>
            <a:endParaRPr lang="en-US" sz="1600" dirty="0">
              <a:solidFill>
                <a:srgbClr val="000099"/>
              </a:solidFill>
              <a:latin typeface="Arial" panose="020B0604020202020204" pitchFamily="34" charset="0"/>
            </a:endParaRPr>
          </a:p>
          <a:p>
            <a:pPr marR="10490">
              <a:buFont typeface="Arial" panose="020B0604020202020204" pitchFamily="34" charset="0"/>
              <a:buChar char="•"/>
            </a:pPr>
            <a:r>
              <a:rPr lang="en-US" sz="1600" dirty="0">
                <a:solidFill>
                  <a:srgbClr val="000099"/>
                </a:solidFill>
                <a:latin typeface="Arial" panose="020B0604020202020204" pitchFamily="34" charset="0"/>
              </a:rPr>
              <a:t> The information is </a:t>
            </a:r>
            <a:r>
              <a:rPr lang="en-US" sz="1600" u="sng" dirty="0">
                <a:solidFill>
                  <a:srgbClr val="FF0000"/>
                </a:solidFill>
                <a:latin typeface="Arial" panose="020B0604020202020204" pitchFamily="34" charset="0"/>
              </a:rPr>
              <a:t>not a checklist </a:t>
            </a:r>
            <a:r>
              <a:rPr lang="en-US" sz="1600" dirty="0">
                <a:solidFill>
                  <a:srgbClr val="000099"/>
                </a:solidFill>
                <a:latin typeface="Arial" panose="020B0604020202020204" pitchFamily="34" charset="0"/>
              </a:rPr>
              <a:t>of traits required for merit and </a:t>
            </a:r>
            <a:r>
              <a:rPr lang="en-US" sz="1600" u="sng" dirty="0">
                <a:solidFill>
                  <a:srgbClr val="FF0000"/>
                </a:solidFill>
                <a:latin typeface="Arial" panose="020B0604020202020204" pitchFamily="34" charset="0"/>
              </a:rPr>
              <a:t>should not substitute for board’s discretion</a:t>
            </a:r>
            <a:r>
              <a:rPr lang="en-US" sz="1600" dirty="0">
                <a:solidFill>
                  <a:srgbClr val="000099"/>
                </a:solidFill>
                <a:latin typeface="Arial" panose="020B0604020202020204" pitchFamily="34" charset="0"/>
              </a:rPr>
              <a:t>. It will be vetted by Navy Personnel Command and OJAG for statutory compliance and approved by SECNAV. </a:t>
            </a:r>
          </a:p>
          <a:p>
            <a:pPr marR="10490">
              <a:buFont typeface="Arial" panose="020B0604020202020204" pitchFamily="34" charset="0"/>
              <a:buChar char="•"/>
            </a:pPr>
            <a:endParaRPr lang="en-US" sz="1600" dirty="0">
              <a:solidFill>
                <a:srgbClr val="000099"/>
              </a:solidFill>
              <a:latin typeface="Arial" panose="020B0604020202020204" pitchFamily="34" charset="0"/>
            </a:endParaRPr>
          </a:p>
          <a:p>
            <a:pPr marR="8800">
              <a:buFont typeface="Arial" panose="020B0604020202020204" pitchFamily="34" charset="0"/>
              <a:buChar char="•"/>
            </a:pPr>
            <a:r>
              <a:rPr lang="en-US" sz="1600" dirty="0">
                <a:solidFill>
                  <a:srgbClr val="000099"/>
                </a:solidFill>
                <a:latin typeface="Arial" panose="020B0604020202020204" pitchFamily="34" charset="0"/>
              </a:rPr>
              <a:t> Briefs can be viewed at:</a:t>
            </a:r>
          </a:p>
          <a:p>
            <a:pPr marL="0" marR="8800" indent="0">
              <a:buNone/>
            </a:pPr>
            <a:r>
              <a:rPr lang="en-US" sz="1600" dirty="0">
                <a:solidFill>
                  <a:srgbClr val="FF0000"/>
                </a:solidFill>
              </a:rPr>
              <a:t>       </a:t>
            </a:r>
            <a:endParaRPr lang="en-US" sz="1400" dirty="0">
              <a:solidFill>
                <a:srgbClr val="FF0000"/>
              </a:solidFill>
            </a:endParaRPr>
          </a:p>
          <a:p>
            <a:pPr marL="0" marR="8800" indent="0">
              <a:buNone/>
            </a:pPr>
            <a:r>
              <a:rPr lang="en-US" sz="1400" dirty="0">
                <a:solidFill>
                  <a:srgbClr val="FF0000"/>
                </a:solidFill>
              </a:rPr>
              <a:t> https://https://www.mynavyhr.navy.mil/Career-Management/Boards/Active-Duty-Officer/Community-Briefs/</a:t>
            </a:r>
            <a:endParaRPr lang="en-US" sz="1600" dirty="0"/>
          </a:p>
        </p:txBody>
      </p:sp>
    </p:spTree>
    <p:extLst>
      <p:ext uri="{BB962C8B-B14F-4D97-AF65-F5344CB8AC3E}">
        <p14:creationId xmlns:p14="http://schemas.microsoft.com/office/powerpoint/2010/main" val="2077168721"/>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Merit Reorder Brief</a:t>
            </a:r>
            <a:endParaRPr lang="en-US" dirty="0">
              <a:solidFill>
                <a:schemeClr val="tx1"/>
              </a:solidFill>
            </a:endParaRPr>
          </a:p>
        </p:txBody>
      </p:sp>
      <p:pic>
        <p:nvPicPr>
          <p:cNvPr id="3" name="Picture 2">
            <a:extLst>
              <a:ext uri="{FF2B5EF4-FFF2-40B4-BE49-F238E27FC236}">
                <a16:creationId xmlns:a16="http://schemas.microsoft.com/office/drawing/2014/main" id="{578313C6-66EF-2D94-9C1C-54E15F18B77F}"/>
              </a:ext>
            </a:extLst>
          </p:cNvPr>
          <p:cNvPicPr>
            <a:picLocks noChangeAspect="1"/>
          </p:cNvPicPr>
          <p:nvPr/>
        </p:nvPicPr>
        <p:blipFill>
          <a:blip r:embed="rId2"/>
          <a:stretch>
            <a:fillRect/>
          </a:stretch>
        </p:blipFill>
        <p:spPr>
          <a:xfrm>
            <a:off x="152400" y="1274513"/>
            <a:ext cx="8839200" cy="5309672"/>
          </a:xfrm>
          <a:prstGeom prst="rect">
            <a:avLst/>
          </a:prstGeom>
        </p:spPr>
      </p:pic>
    </p:spTree>
    <p:extLst>
      <p:ext uri="{BB962C8B-B14F-4D97-AF65-F5344CB8AC3E}">
        <p14:creationId xmlns:p14="http://schemas.microsoft.com/office/powerpoint/2010/main" val="3605821204"/>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6898" y="-76200"/>
            <a:ext cx="7239000" cy="1123950"/>
          </a:xfrm>
        </p:spPr>
        <p:txBody>
          <a:bodyPr/>
          <a:lstStyle/>
          <a:p>
            <a:pPr algn="l"/>
            <a:r>
              <a:rPr lang="en-US" sz="3200" b="1" dirty="0">
                <a:solidFill>
                  <a:schemeClr val="tx1"/>
                </a:solidFill>
              </a:rPr>
              <a:t>Promotion Board Dates &amp; Membership</a:t>
            </a:r>
          </a:p>
        </p:txBody>
      </p:sp>
      <p:sp>
        <p:nvSpPr>
          <p:cNvPr id="3" name="Content Placeholder 2"/>
          <p:cNvSpPr>
            <a:spLocks noGrp="1"/>
          </p:cNvSpPr>
          <p:nvPr>
            <p:ph idx="1"/>
          </p:nvPr>
        </p:nvSpPr>
        <p:spPr>
          <a:xfrm>
            <a:off x="533400" y="1295400"/>
            <a:ext cx="8001000" cy="4953000"/>
          </a:xfrm>
        </p:spPr>
        <p:txBody>
          <a:bodyPr/>
          <a:lstStyle/>
          <a:p>
            <a:pPr>
              <a:buFont typeface="Wingdings" panose="05000000000000000000" pitchFamily="2" charset="2"/>
              <a:buChar char="§"/>
            </a:pPr>
            <a:r>
              <a:rPr lang="en-US" sz="2400" b="1" dirty="0">
                <a:solidFill>
                  <a:srgbClr val="0000E0"/>
                </a:solidFill>
              </a:rPr>
              <a:t>CAPT  (14 Jan 25) </a:t>
            </a:r>
            <a:endParaRPr lang="en-US" dirty="0"/>
          </a:p>
          <a:p>
            <a:pPr marL="571500">
              <a:buFont typeface="Arial" panose="020B0604020202020204" pitchFamily="34" charset="0"/>
              <a:buChar char="•"/>
            </a:pPr>
            <a:r>
              <a:rPr lang="en-US" sz="2000" dirty="0">
                <a:solidFill>
                  <a:srgbClr val="0000E0"/>
                </a:solidFill>
              </a:rPr>
              <a:t> We provide 1 Member (CAPT 63XX)</a:t>
            </a:r>
          </a:p>
          <a:p>
            <a:pPr lvl="1">
              <a:buFont typeface="Wingdings" panose="05000000000000000000" pitchFamily="2" charset="2"/>
              <a:buChar char="§"/>
            </a:pPr>
            <a:endParaRPr lang="en-US" sz="1200" b="1" dirty="0">
              <a:solidFill>
                <a:srgbClr val="0000E0"/>
              </a:solidFill>
            </a:endParaRPr>
          </a:p>
          <a:p>
            <a:pPr>
              <a:buFont typeface="Wingdings" panose="05000000000000000000" pitchFamily="2" charset="2"/>
              <a:buChar char="§"/>
            </a:pPr>
            <a:r>
              <a:rPr lang="en-US" sz="2400" b="1" dirty="0">
                <a:solidFill>
                  <a:srgbClr val="0000E0"/>
                </a:solidFill>
              </a:rPr>
              <a:t> CDR   (19 Feb 25)</a:t>
            </a:r>
            <a:endParaRPr lang="en-US" dirty="0"/>
          </a:p>
          <a:p>
            <a:pPr marL="633095" indent="-61595">
              <a:buFont typeface="Arial" panose="020B0604020202020204" pitchFamily="34" charset="0"/>
              <a:buChar char="•"/>
            </a:pPr>
            <a:r>
              <a:rPr lang="en-US" sz="2000" dirty="0">
                <a:solidFill>
                  <a:srgbClr val="0000E0"/>
                </a:solidFill>
              </a:rPr>
              <a:t> We provide 1 Member (CAPT 63XX)</a:t>
            </a:r>
          </a:p>
          <a:p>
            <a:pPr lvl="1">
              <a:buFont typeface="Wingdings" panose="05000000000000000000" pitchFamily="2" charset="2"/>
              <a:buChar char="§"/>
            </a:pPr>
            <a:endParaRPr lang="en-US" sz="1200" b="1" dirty="0">
              <a:solidFill>
                <a:srgbClr val="0000E0"/>
              </a:solidFill>
            </a:endParaRPr>
          </a:p>
          <a:p>
            <a:pPr>
              <a:buFont typeface="Wingdings" panose="05000000000000000000" pitchFamily="2" charset="2"/>
              <a:buChar char="§"/>
            </a:pPr>
            <a:r>
              <a:rPr lang="en-US" sz="2400" b="1" dirty="0">
                <a:solidFill>
                  <a:srgbClr val="0000E0"/>
                </a:solidFill>
              </a:rPr>
              <a:t> LCDR  (19 May 25)</a:t>
            </a:r>
          </a:p>
          <a:p>
            <a:pPr marL="571500">
              <a:buFont typeface="Arial" panose="020B0604020202020204" pitchFamily="34" charset="0"/>
              <a:buChar char="•"/>
            </a:pPr>
            <a:r>
              <a:rPr lang="en-US" sz="2000" dirty="0">
                <a:solidFill>
                  <a:srgbClr val="0000E0"/>
                </a:solidFill>
              </a:rPr>
              <a:t> We provide 1 Member (CAPT/CDR 63XX) and 1 Recorder (LCDR/LT 63XX)</a:t>
            </a:r>
          </a:p>
          <a:p>
            <a:pPr lvl="1">
              <a:buFont typeface="Wingdings" panose="05000000000000000000" pitchFamily="2" charset="2"/>
              <a:buChar char="§"/>
            </a:pPr>
            <a:endParaRPr lang="en-US" sz="1200" b="1" dirty="0">
              <a:solidFill>
                <a:srgbClr val="0000E0"/>
              </a:solidFill>
            </a:endParaRPr>
          </a:p>
          <a:p>
            <a:pPr>
              <a:buFont typeface="Wingdings" panose="05000000000000000000" pitchFamily="2" charset="2"/>
              <a:buChar char="§"/>
            </a:pPr>
            <a:r>
              <a:rPr lang="en-US" sz="2400" b="1" dirty="0">
                <a:solidFill>
                  <a:srgbClr val="0000E0"/>
                </a:solidFill>
              </a:rPr>
              <a:t> CWO 3/4/5  (09 Jun 25)</a:t>
            </a:r>
          </a:p>
          <a:p>
            <a:pPr marL="574675" indent="166370">
              <a:buFont typeface="Arial" panose="020B0604020202020204" pitchFamily="34" charset="0"/>
              <a:buChar char="•"/>
            </a:pPr>
            <a:r>
              <a:rPr lang="en-US" sz="2000" dirty="0">
                <a:solidFill>
                  <a:srgbClr val="0000E0"/>
                </a:solidFill>
              </a:rPr>
              <a:t>We provide 1 Member W5 73XX (preferred) or CAPT/CDR 63XX and 1 Recorder (CWO2-CWO4)</a:t>
            </a:r>
            <a:endParaRPr lang="en-US" dirty="0">
              <a:solidFill>
                <a:srgbClr val="0000E0"/>
              </a:solidFill>
            </a:endParaRPr>
          </a:p>
          <a:p>
            <a:pPr marL="0" indent="0">
              <a:buNone/>
            </a:pPr>
            <a:endParaRPr lang="en-US" dirty="0"/>
          </a:p>
          <a:p>
            <a:pPr>
              <a:buFontTx/>
              <a:buChar char="-"/>
            </a:pPr>
            <a:endParaRPr lang="en-US" dirty="0"/>
          </a:p>
          <a:p>
            <a:pPr>
              <a:buFontTx/>
              <a:buChar char="-"/>
            </a:pPr>
            <a:endParaRPr lang="en-US" dirty="0"/>
          </a:p>
        </p:txBody>
      </p:sp>
    </p:spTree>
    <p:extLst>
      <p:ext uri="{BB962C8B-B14F-4D97-AF65-F5344CB8AC3E}">
        <p14:creationId xmlns:p14="http://schemas.microsoft.com/office/powerpoint/2010/main" val="1452433556"/>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875" y="-63795"/>
            <a:ext cx="7664450" cy="1123950"/>
          </a:xfrm>
        </p:spPr>
        <p:txBody>
          <a:bodyPr/>
          <a:lstStyle/>
          <a:p>
            <a:r>
              <a:rPr lang="en-US" sz="3200" b="1" dirty="0"/>
              <a:t>Selection Board Membership</a:t>
            </a:r>
          </a:p>
        </p:txBody>
      </p:sp>
      <p:sp>
        <p:nvSpPr>
          <p:cNvPr id="3" name="Content Placeholder 2"/>
          <p:cNvSpPr>
            <a:spLocks noGrp="1"/>
          </p:cNvSpPr>
          <p:nvPr>
            <p:ph idx="1"/>
          </p:nvPr>
        </p:nvSpPr>
        <p:spPr>
          <a:xfrm>
            <a:off x="304800" y="1340485"/>
            <a:ext cx="8610600" cy="5029200"/>
          </a:xfrm>
        </p:spPr>
        <p:txBody>
          <a:bodyPr/>
          <a:lstStyle/>
          <a:p>
            <a:pPr marL="0" indent="0">
              <a:buNone/>
            </a:pPr>
            <a:r>
              <a:rPr lang="en-US" sz="1100" dirty="0">
                <a:solidFill>
                  <a:srgbClr val="0000E0"/>
                </a:solidFill>
              </a:rPr>
              <a:t>We appreciate the number of personnel that continue to volunteer to support the Selection Board process.  We are doing our best to give as many people a chance to participate in the process but understand we only have a few quotas each fiscal year.  Additionally, some boards require previous board experience which also limits our selection pool. </a:t>
            </a:r>
            <a:r>
              <a:rPr lang="en-US" sz="1100" u="sng" dirty="0">
                <a:solidFill>
                  <a:srgbClr val="0000E0"/>
                </a:solidFill>
              </a:rPr>
              <a:t>Please make your request for a specific fiscal year. </a:t>
            </a:r>
            <a:r>
              <a:rPr lang="en-US" sz="1100" dirty="0">
                <a:solidFill>
                  <a:srgbClr val="0000E0"/>
                </a:solidFill>
              </a:rPr>
              <a:t>Do not request participation for a specific board as this will disqualify you from participating in that </a:t>
            </a:r>
            <a:r>
              <a:rPr lang="en-US" sz="1100" dirty="0" smtClean="0">
                <a:solidFill>
                  <a:srgbClr val="0000E0"/>
                </a:solidFill>
              </a:rPr>
              <a:t>board.  FY-26 </a:t>
            </a:r>
            <a:r>
              <a:rPr lang="en-US" sz="1100" dirty="0">
                <a:solidFill>
                  <a:srgbClr val="0000E0"/>
                </a:solidFill>
              </a:rPr>
              <a:t>LDO/CWO Membership requirements:</a:t>
            </a:r>
          </a:p>
          <a:p>
            <a:pPr marL="0" indent="0">
              <a:buNone/>
            </a:pPr>
            <a:endParaRPr lang="en-US" sz="1100" dirty="0">
              <a:solidFill>
                <a:srgbClr val="0000E0"/>
              </a:solidFill>
            </a:endParaRPr>
          </a:p>
          <a:p>
            <a:pPr marL="0" indent="0">
              <a:buNone/>
            </a:pPr>
            <a:endParaRPr lang="en-US" sz="1100" dirty="0">
              <a:solidFill>
                <a:srgbClr val="0000E0"/>
              </a:solidFill>
            </a:endParaRPr>
          </a:p>
          <a:p>
            <a:pPr marL="0" indent="0">
              <a:buNone/>
            </a:pPr>
            <a:r>
              <a:rPr lang="en-US" sz="1100" dirty="0">
                <a:solidFill>
                  <a:srgbClr val="0000E0"/>
                </a:solidFill>
              </a:rPr>
              <a:t>Active//FTS/Reserve Aviation  Major Command – (1) Member/O6/63XX</a:t>
            </a:r>
          </a:p>
          <a:p>
            <a:pPr marL="0" indent="0">
              <a:buNone/>
            </a:pPr>
            <a:endParaRPr lang="en-US" sz="1100" dirty="0">
              <a:solidFill>
                <a:srgbClr val="0000E0"/>
              </a:solidFill>
            </a:endParaRPr>
          </a:p>
          <a:p>
            <a:pPr marL="0" indent="0">
              <a:buNone/>
            </a:pPr>
            <a:r>
              <a:rPr lang="en-US" sz="1100" dirty="0">
                <a:solidFill>
                  <a:srgbClr val="0000E0"/>
                </a:solidFill>
              </a:rPr>
              <a:t>Active O-6 Line  – (1) Member/O6/63XX</a:t>
            </a:r>
          </a:p>
          <a:p>
            <a:pPr marL="0" indent="0">
              <a:buNone/>
            </a:pPr>
            <a:endParaRPr lang="en-US" sz="1100" dirty="0">
              <a:solidFill>
                <a:srgbClr val="0000E0"/>
              </a:solidFill>
            </a:endParaRPr>
          </a:p>
          <a:p>
            <a:pPr marL="0" indent="0">
              <a:buNone/>
            </a:pPr>
            <a:r>
              <a:rPr lang="pt-BR" sz="1100" dirty="0">
                <a:solidFill>
                  <a:srgbClr val="0000E0"/>
                </a:solidFill>
              </a:rPr>
              <a:t>Active O-5 Line – (1) Member/O6/63XX</a:t>
            </a:r>
          </a:p>
          <a:p>
            <a:pPr marL="0" indent="0">
              <a:buNone/>
            </a:pPr>
            <a:endParaRPr lang="en-US" sz="1100" dirty="0">
              <a:solidFill>
                <a:srgbClr val="0000E0"/>
              </a:solidFill>
            </a:endParaRPr>
          </a:p>
          <a:p>
            <a:pPr marL="0" indent="0">
              <a:buNone/>
            </a:pPr>
            <a:r>
              <a:rPr lang="en-US" sz="1100" dirty="0">
                <a:solidFill>
                  <a:srgbClr val="0000E0"/>
                </a:solidFill>
              </a:rPr>
              <a:t>Active/Reserve LDO/CWO ISP -  (1) President/O6/63XX (even year), (15) Members/O5/O4/W5/W4/63XX/73XX, (5) Asst Recorders/ O3/O2/W3/W2/63XX/73XX. May increase or decrease depending on number of applications received.</a:t>
            </a:r>
          </a:p>
          <a:p>
            <a:pPr marL="0" indent="0">
              <a:buNone/>
            </a:pPr>
            <a:endParaRPr lang="en-US" sz="1100" dirty="0">
              <a:solidFill>
                <a:srgbClr val="0000E0"/>
              </a:solidFill>
            </a:endParaRPr>
          </a:p>
          <a:p>
            <a:pPr marL="0" indent="0">
              <a:buNone/>
            </a:pPr>
            <a:r>
              <a:rPr lang="en-US" sz="1100" dirty="0">
                <a:solidFill>
                  <a:srgbClr val="0000E0"/>
                </a:solidFill>
              </a:rPr>
              <a:t>Active/Reserve/Aviation CDR CMD – (1) Member/O6/63XX</a:t>
            </a:r>
          </a:p>
          <a:p>
            <a:pPr marL="0" indent="0">
              <a:buNone/>
            </a:pPr>
            <a:endParaRPr lang="en-US" sz="1100" dirty="0">
              <a:solidFill>
                <a:srgbClr val="0000E0"/>
              </a:solidFill>
            </a:endParaRPr>
          </a:p>
          <a:p>
            <a:pPr marL="0" indent="0">
              <a:buNone/>
            </a:pPr>
            <a:r>
              <a:rPr lang="en-US" sz="1100" dirty="0">
                <a:solidFill>
                  <a:srgbClr val="0000E0"/>
                </a:solidFill>
              </a:rPr>
              <a:t>Active E-9 /E-8– (2) Member/O6/O6 sel//63XX</a:t>
            </a:r>
          </a:p>
          <a:p>
            <a:pPr marL="0" indent="0">
              <a:buNone/>
            </a:pPr>
            <a:endParaRPr lang="en-US" sz="1100" dirty="0">
              <a:solidFill>
                <a:srgbClr val="0000E0"/>
              </a:solidFill>
            </a:endParaRPr>
          </a:p>
          <a:p>
            <a:pPr marL="0" indent="0">
              <a:buNone/>
            </a:pPr>
            <a:r>
              <a:rPr lang="en-US" sz="1100" dirty="0">
                <a:solidFill>
                  <a:srgbClr val="0000E0"/>
                </a:solidFill>
              </a:rPr>
              <a:t>Active O-4 Line– (1) Member/O6/O5/63XX and (1) Asst Recorder /O4/O3/63XX</a:t>
            </a:r>
          </a:p>
          <a:p>
            <a:pPr marL="0" indent="0">
              <a:buNone/>
            </a:pPr>
            <a:endParaRPr lang="en-US" sz="1100" dirty="0">
              <a:solidFill>
                <a:srgbClr val="0000E0"/>
              </a:solidFill>
            </a:endParaRPr>
          </a:p>
          <a:p>
            <a:pPr marL="0" indent="0">
              <a:buNone/>
            </a:pPr>
            <a:r>
              <a:rPr lang="en-US" sz="1100" dirty="0">
                <a:solidFill>
                  <a:srgbClr val="0000E0"/>
                </a:solidFill>
              </a:rPr>
              <a:t>Active CWO-3/4/5 – (1) Member/W5 preferred, or O6/O5/73XX/63XX, (1) </a:t>
            </a:r>
            <a:r>
              <a:rPr lang="en-US" sz="1100" u="sng" dirty="0">
                <a:solidFill>
                  <a:srgbClr val="0000E0"/>
                </a:solidFill>
              </a:rPr>
              <a:t>Asst Recorder /W4-W2/73XX</a:t>
            </a:r>
          </a:p>
          <a:p>
            <a:pPr marL="0" indent="0">
              <a:buNone/>
            </a:pPr>
            <a:endParaRPr lang="en-US" sz="1100" dirty="0">
              <a:solidFill>
                <a:srgbClr val="0000E0"/>
              </a:solidFill>
            </a:endParaRPr>
          </a:p>
          <a:p>
            <a:pPr marL="0" indent="0">
              <a:buNone/>
            </a:pPr>
            <a:r>
              <a:rPr lang="en-US" sz="1100" dirty="0">
                <a:solidFill>
                  <a:srgbClr val="0000E0"/>
                </a:solidFill>
              </a:rPr>
              <a:t>Active/Reserve E-7 – (2) Member O6//O5//63XX CWO5/CWO4, different designators based on # of eligible </a:t>
            </a:r>
          </a:p>
          <a:p>
            <a:pPr marL="0" indent="0">
              <a:buNone/>
            </a:pPr>
            <a:endParaRPr lang="en-US" sz="1100" dirty="0">
              <a:solidFill>
                <a:schemeClr val="accent1">
                  <a:lumMod val="75000"/>
                </a:schemeClr>
              </a:solidFill>
            </a:endParaRPr>
          </a:p>
        </p:txBody>
      </p:sp>
      <p:grpSp>
        <p:nvGrpSpPr>
          <p:cNvPr id="7" name="Group 6"/>
          <p:cNvGrpSpPr/>
          <p:nvPr/>
        </p:nvGrpSpPr>
        <p:grpSpPr>
          <a:xfrm>
            <a:off x="5029199" y="2402328"/>
            <a:ext cx="3886200" cy="1415772"/>
            <a:chOff x="5371020" y="2304403"/>
            <a:chExt cx="3817083" cy="1461367"/>
          </a:xfrm>
        </p:grpSpPr>
        <p:sp>
          <p:nvSpPr>
            <p:cNvPr id="4" name="TextBox 3"/>
            <p:cNvSpPr txBox="1"/>
            <p:nvPr/>
          </p:nvSpPr>
          <p:spPr>
            <a:xfrm>
              <a:off x="5371020" y="2304403"/>
              <a:ext cx="3817083" cy="889527"/>
            </a:xfrm>
            <a:prstGeom prst="rect">
              <a:avLst/>
            </a:prstGeom>
            <a:noFill/>
            <a:ln w="50800">
              <a:solidFill>
                <a:srgbClr val="0000E0"/>
              </a:solidFill>
            </a:ln>
          </p:spPr>
          <p:txBody>
            <a:bodyPr wrap="square" rtlCol="0">
              <a:spAutoFit/>
            </a:bodyPr>
            <a:lstStyle/>
            <a:p>
              <a:pPr algn="l"/>
              <a:r>
                <a:rPr lang="en-US" sz="1000" b="1" cap="all" dirty="0">
                  <a:solidFill>
                    <a:srgbClr val="FF0000"/>
                  </a:solidFill>
                </a:rPr>
                <a:t>Due course Officers receive first consideration</a:t>
              </a:r>
              <a:r>
                <a:rPr lang="en-US" sz="1000" cap="all" dirty="0">
                  <a:solidFill>
                    <a:srgbClr val="FF0000"/>
                  </a:solidFill>
                </a:rPr>
                <a:t>.</a:t>
              </a:r>
            </a:p>
            <a:p>
              <a:pPr marL="0" lvl="1" algn="l">
                <a:buFontTx/>
                <a:buChar char="-"/>
                <a:tabLst>
                  <a:tab pos="61913" algn="l"/>
                  <a:tab pos="290513" algn="l"/>
                </a:tabLst>
              </a:pPr>
              <a:r>
                <a:rPr lang="en-US" sz="1000" dirty="0">
                  <a:solidFill>
                    <a:srgbClr val="0000E0"/>
                  </a:solidFill>
                </a:rPr>
                <a:t> Have not declined pinnacle or other milestone tours.</a:t>
              </a:r>
            </a:p>
            <a:p>
              <a:pPr algn="l">
                <a:buFontTx/>
                <a:buChar char="-"/>
              </a:pPr>
              <a:r>
                <a:rPr lang="en-US" sz="1000" dirty="0">
                  <a:solidFill>
                    <a:srgbClr val="0000E0"/>
                  </a:solidFill>
                </a:rPr>
                <a:t> No adverse matters pending</a:t>
              </a:r>
            </a:p>
            <a:p>
              <a:pPr algn="l">
                <a:buFontTx/>
                <a:buChar char="-"/>
              </a:pPr>
              <a:r>
                <a:rPr lang="en-US" sz="1000" dirty="0">
                  <a:solidFill>
                    <a:srgbClr val="0000E0"/>
                  </a:solidFill>
                </a:rPr>
                <a:t> Passed most recent PFA (by instruction)</a:t>
              </a:r>
            </a:p>
            <a:p>
              <a:pPr algn="l"/>
              <a:r>
                <a:rPr lang="en-US" sz="1000" dirty="0">
                  <a:solidFill>
                    <a:srgbClr val="0000E0"/>
                  </a:solidFill>
                </a:rPr>
                <a:t>- On track for next milestone tour i.e. “Pack still on!”.</a:t>
              </a:r>
            </a:p>
          </p:txBody>
        </p:sp>
        <p:sp>
          <p:nvSpPr>
            <p:cNvPr id="6" name="TextBox 5"/>
            <p:cNvSpPr txBox="1"/>
            <p:nvPr/>
          </p:nvSpPr>
          <p:spPr>
            <a:xfrm>
              <a:off x="5371020" y="3193931"/>
              <a:ext cx="3817083" cy="571839"/>
            </a:xfrm>
            <a:prstGeom prst="rect">
              <a:avLst/>
            </a:prstGeom>
            <a:noFill/>
            <a:ln w="50800">
              <a:solidFill>
                <a:srgbClr val="0000E0"/>
              </a:solidFill>
            </a:ln>
          </p:spPr>
          <p:txBody>
            <a:bodyPr wrap="square" rtlCol="0">
              <a:spAutoFit/>
            </a:bodyPr>
            <a:lstStyle/>
            <a:p>
              <a:pPr algn="l"/>
              <a:r>
                <a:rPr lang="en-US" sz="1000" b="1" dirty="0">
                  <a:solidFill>
                    <a:srgbClr val="FF0000"/>
                  </a:solidFill>
                </a:rPr>
                <a:t>UPDATE YOUR NSIPS INFO:</a:t>
              </a:r>
            </a:p>
            <a:p>
              <a:pPr marL="61913" indent="-61913" algn="l">
                <a:buFontTx/>
                <a:buChar char="-"/>
              </a:pPr>
              <a:r>
                <a:rPr lang="en-US" sz="1000" dirty="0">
                  <a:solidFill>
                    <a:srgbClr val="0000E0"/>
                  </a:solidFill>
                </a:rPr>
                <a:t>Phone number and email</a:t>
              </a:r>
            </a:p>
            <a:p>
              <a:pPr marL="61913" indent="-61913" algn="l">
                <a:buFontTx/>
                <a:buChar char="-"/>
              </a:pPr>
              <a:r>
                <a:rPr lang="en-US" sz="1000" dirty="0">
                  <a:solidFill>
                    <a:srgbClr val="0000E0"/>
                  </a:solidFill>
                </a:rPr>
                <a:t>Demographic info</a:t>
              </a:r>
            </a:p>
          </p:txBody>
        </p:sp>
      </p:grpSp>
    </p:spTree>
    <p:extLst>
      <p:ext uri="{BB962C8B-B14F-4D97-AF65-F5344CB8AC3E}">
        <p14:creationId xmlns:p14="http://schemas.microsoft.com/office/powerpoint/2010/main" val="373074985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80">
                                          <p:stCondLst>
                                            <p:cond delay="0"/>
                                          </p:stCondLst>
                                        </p:cTn>
                                        <p:tgtEl>
                                          <p:spTgt spid="7"/>
                                        </p:tgtEl>
                                      </p:cBhvr>
                                    </p:animEffect>
                                    <p:anim calcmode="lin" valueType="num">
                                      <p:cBhvr>
                                        <p:cTn id="1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7" dur="26">
                                          <p:stCondLst>
                                            <p:cond delay="650"/>
                                          </p:stCondLst>
                                        </p:cTn>
                                        <p:tgtEl>
                                          <p:spTgt spid="7"/>
                                        </p:tgtEl>
                                      </p:cBhvr>
                                      <p:to x="100000" y="60000"/>
                                    </p:animScale>
                                    <p:animScale>
                                      <p:cBhvr>
                                        <p:cTn id="18" dur="166" decel="50000">
                                          <p:stCondLst>
                                            <p:cond delay="676"/>
                                          </p:stCondLst>
                                        </p:cTn>
                                        <p:tgtEl>
                                          <p:spTgt spid="7"/>
                                        </p:tgtEl>
                                      </p:cBhvr>
                                      <p:to x="100000" y="100000"/>
                                    </p:animScale>
                                    <p:animScale>
                                      <p:cBhvr>
                                        <p:cTn id="19" dur="26">
                                          <p:stCondLst>
                                            <p:cond delay="1312"/>
                                          </p:stCondLst>
                                        </p:cTn>
                                        <p:tgtEl>
                                          <p:spTgt spid="7"/>
                                        </p:tgtEl>
                                      </p:cBhvr>
                                      <p:to x="100000" y="80000"/>
                                    </p:animScale>
                                    <p:animScale>
                                      <p:cBhvr>
                                        <p:cTn id="20" dur="166" decel="50000">
                                          <p:stCondLst>
                                            <p:cond delay="1338"/>
                                          </p:stCondLst>
                                        </p:cTn>
                                        <p:tgtEl>
                                          <p:spTgt spid="7"/>
                                        </p:tgtEl>
                                      </p:cBhvr>
                                      <p:to x="100000" y="100000"/>
                                    </p:animScale>
                                    <p:animScale>
                                      <p:cBhvr>
                                        <p:cTn id="21" dur="26">
                                          <p:stCondLst>
                                            <p:cond delay="1642"/>
                                          </p:stCondLst>
                                        </p:cTn>
                                        <p:tgtEl>
                                          <p:spTgt spid="7"/>
                                        </p:tgtEl>
                                      </p:cBhvr>
                                      <p:to x="100000" y="90000"/>
                                    </p:animScale>
                                    <p:animScale>
                                      <p:cBhvr>
                                        <p:cTn id="22" dur="166" decel="50000">
                                          <p:stCondLst>
                                            <p:cond delay="1668"/>
                                          </p:stCondLst>
                                        </p:cTn>
                                        <p:tgtEl>
                                          <p:spTgt spid="7"/>
                                        </p:tgtEl>
                                      </p:cBhvr>
                                      <p:to x="100000" y="100000"/>
                                    </p:animScale>
                                    <p:animScale>
                                      <p:cBhvr>
                                        <p:cTn id="23" dur="26">
                                          <p:stCondLst>
                                            <p:cond delay="1808"/>
                                          </p:stCondLst>
                                        </p:cTn>
                                        <p:tgtEl>
                                          <p:spTgt spid="7"/>
                                        </p:tgtEl>
                                      </p:cBhvr>
                                      <p:to x="100000" y="95000"/>
                                    </p:animScale>
                                    <p:animScale>
                                      <p:cBhvr>
                                        <p:cTn id="24"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654"/>
            <a:ext cx="7391400" cy="1123950"/>
          </a:xfrm>
        </p:spPr>
        <p:txBody>
          <a:bodyPr/>
          <a:lstStyle/>
          <a:p>
            <a:r>
              <a:rPr lang="en-US" sz="2800" b="1" dirty="0">
                <a:solidFill>
                  <a:schemeClr val="tx1"/>
                </a:solidFill>
              </a:rPr>
              <a:t>Promotion Board Approval Process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2400" dirty="0">
                <a:solidFill>
                  <a:schemeClr val="accent1">
                    <a:lumMod val="75000"/>
                  </a:schemeClr>
                </a:solidFill>
              </a:rPr>
              <a:t> </a:t>
            </a:r>
            <a:r>
              <a:rPr lang="en-US" sz="2400" dirty="0">
                <a:solidFill>
                  <a:srgbClr val="0000E0"/>
                </a:solidFill>
              </a:rPr>
              <a:t>The goal is to have promotion board results released 100 days following adjournment of the promotion board.</a:t>
            </a:r>
          </a:p>
          <a:p>
            <a:pPr>
              <a:buFont typeface="Arial" panose="020B0604020202020204" pitchFamily="34" charset="0"/>
              <a:buChar char="•"/>
            </a:pPr>
            <a:endParaRPr lang="en-US" sz="2400" dirty="0">
              <a:solidFill>
                <a:srgbClr val="0000E0"/>
              </a:solidFill>
            </a:endParaRPr>
          </a:p>
          <a:p>
            <a:pPr>
              <a:buFont typeface="Arial" panose="020B0604020202020204" pitchFamily="34" charset="0"/>
              <a:buChar char="•"/>
            </a:pPr>
            <a:r>
              <a:rPr lang="en-US" sz="2400" dirty="0">
                <a:solidFill>
                  <a:srgbClr val="0000E0"/>
                </a:solidFill>
              </a:rPr>
              <a:t> Please see this link for more information on the promotion board approval process:  </a:t>
            </a:r>
          </a:p>
          <a:p>
            <a:pPr>
              <a:buFont typeface="Arial" panose="020B0604020202020204" pitchFamily="34" charset="0"/>
              <a:buChar char="•"/>
            </a:pPr>
            <a:endParaRPr lang="en-US" sz="2400" dirty="0">
              <a:solidFill>
                <a:schemeClr val="accent1">
                  <a:lumMod val="75000"/>
                </a:schemeClr>
              </a:solidFill>
            </a:endParaRPr>
          </a:p>
          <a:p>
            <a:pPr marL="0" indent="0">
              <a:buNone/>
            </a:pPr>
            <a:endParaRPr lang="en-US" sz="1600" b="1" dirty="0">
              <a:solidFill>
                <a:srgbClr val="FF0000"/>
              </a:solidFill>
            </a:endParaRPr>
          </a:p>
          <a:p>
            <a:pPr marL="0" indent="0">
              <a:buNone/>
            </a:pPr>
            <a:endParaRPr lang="en-US" sz="1600" b="1" dirty="0">
              <a:solidFill>
                <a:srgbClr val="FF0000"/>
              </a:solidFill>
            </a:endParaRPr>
          </a:p>
          <a:p>
            <a:pPr marL="0" indent="0">
              <a:buNone/>
            </a:pPr>
            <a:endParaRPr lang="en-US" sz="1600" b="1" dirty="0">
              <a:solidFill>
                <a:srgbClr val="FF0000"/>
              </a:solidFill>
            </a:endParaRPr>
          </a:p>
          <a:p>
            <a:pPr marL="0" indent="0">
              <a:buNone/>
            </a:pPr>
            <a:r>
              <a:rPr lang="en-US" sz="1600" b="1" dirty="0">
                <a:solidFill>
                  <a:srgbClr val="000099"/>
                </a:solidFill>
                <a:latin typeface="Arial" panose="020B0604020202020204" pitchFamily="34" charset="0"/>
              </a:rPr>
              <a:t>Details can be viewed at:</a:t>
            </a:r>
          </a:p>
          <a:p>
            <a:pPr marL="0" indent="0">
              <a:buNone/>
            </a:pPr>
            <a:r>
              <a:rPr lang="en-US" sz="1200" b="1" dirty="0">
                <a:solidFill>
                  <a:srgbClr val="FF0000"/>
                </a:solidFill>
              </a:rPr>
              <a:t>https://www.mynavyhr.navy.mil/Career-Management/Boards/General-Board-Info/Promotion-Board-Approval-Process/</a:t>
            </a:r>
          </a:p>
        </p:txBody>
      </p:sp>
    </p:spTree>
    <p:extLst>
      <p:ext uri="{BB962C8B-B14F-4D97-AF65-F5344CB8AC3E}">
        <p14:creationId xmlns:p14="http://schemas.microsoft.com/office/powerpoint/2010/main" val="3016362961"/>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FY 25 CAPT Stats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862" y="1623760"/>
            <a:ext cx="8240275" cy="3634040"/>
          </a:xfrm>
          <a:prstGeom prst="rect">
            <a:avLst/>
          </a:prstGeom>
        </p:spPr>
      </p:pic>
    </p:spTree>
    <p:extLst>
      <p:ext uri="{BB962C8B-B14F-4D97-AF65-F5344CB8AC3E}">
        <p14:creationId xmlns:p14="http://schemas.microsoft.com/office/powerpoint/2010/main" val="3324416649"/>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325" y="76200"/>
            <a:ext cx="7753350" cy="1123950"/>
          </a:xfrm>
        </p:spPr>
        <p:txBody>
          <a:bodyPr/>
          <a:lstStyle/>
          <a:p>
            <a:r>
              <a:rPr lang="en-US" b="1" dirty="0">
                <a:solidFill>
                  <a:schemeClr val="tx1"/>
                </a:solidFill>
              </a:rPr>
              <a:t>FY 25 CDR Stats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734" y="1533260"/>
            <a:ext cx="8426014" cy="3876940"/>
          </a:xfrm>
          <a:prstGeom prst="rect">
            <a:avLst/>
          </a:prstGeom>
        </p:spPr>
      </p:pic>
    </p:spTree>
    <p:extLst>
      <p:ext uri="{BB962C8B-B14F-4D97-AF65-F5344CB8AC3E}">
        <p14:creationId xmlns:p14="http://schemas.microsoft.com/office/powerpoint/2010/main" val="2967683127"/>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FY 25 LCDR Stats</a:t>
            </a:r>
          </a:p>
        </p:txBody>
      </p:sp>
      <p:sp>
        <p:nvSpPr>
          <p:cNvPr id="3" name="TextBox 2"/>
          <p:cNvSpPr txBox="1"/>
          <p:nvPr/>
        </p:nvSpPr>
        <p:spPr>
          <a:xfrm>
            <a:off x="3200400" y="5996265"/>
            <a:ext cx="2133600" cy="400110"/>
          </a:xfrm>
          <a:prstGeom prst="rect">
            <a:avLst/>
          </a:prstGeom>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000" dirty="0">
                <a:solidFill>
                  <a:schemeClr val="bg2"/>
                </a:solidFill>
              </a:rPr>
              <a:t>Greater than 100% include Below and/or Above Zone </a:t>
            </a:r>
          </a:p>
        </p:txBody>
      </p:sp>
      <p:pic>
        <p:nvPicPr>
          <p:cNvPr id="4" name="Picture 3" descr="Table&#10;&#10;Description automatically generated">
            <a:extLst>
              <a:ext uri="{FF2B5EF4-FFF2-40B4-BE49-F238E27FC236}">
                <a16:creationId xmlns:a16="http://schemas.microsoft.com/office/drawing/2014/main" id="{3985DD6E-9DE4-49E8-764B-45A754353E20}"/>
              </a:ext>
            </a:extLst>
          </p:cNvPr>
          <p:cNvPicPr>
            <a:picLocks noChangeAspect="1"/>
          </p:cNvPicPr>
          <p:nvPr/>
        </p:nvPicPr>
        <p:blipFill>
          <a:blip r:embed="rId2"/>
          <a:stretch>
            <a:fillRect/>
          </a:stretch>
        </p:blipFill>
        <p:spPr>
          <a:xfrm>
            <a:off x="381000" y="1303061"/>
            <a:ext cx="8311816" cy="4542641"/>
          </a:xfrm>
          <a:prstGeom prst="rect">
            <a:avLst/>
          </a:prstGeom>
        </p:spPr>
      </p:pic>
    </p:spTree>
    <p:extLst>
      <p:ext uri="{BB962C8B-B14F-4D97-AF65-F5344CB8AC3E}">
        <p14:creationId xmlns:p14="http://schemas.microsoft.com/office/powerpoint/2010/main" val="1636678450"/>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 </a:t>
            </a:r>
            <a:r>
              <a:rPr lang="en-US" b="1" dirty="0">
                <a:solidFill>
                  <a:schemeClr val="tx1"/>
                </a:solidFill>
              </a:rPr>
              <a:t>FY 25 CWO5 Stats</a:t>
            </a:r>
          </a:p>
        </p:txBody>
      </p:sp>
      <p:pic>
        <p:nvPicPr>
          <p:cNvPr id="4" name="Picture 3" descr="Table&#10;&#10;Description automatically generated">
            <a:extLst>
              <a:ext uri="{FF2B5EF4-FFF2-40B4-BE49-F238E27FC236}">
                <a16:creationId xmlns:a16="http://schemas.microsoft.com/office/drawing/2014/main" id="{D04109E9-7F79-118E-E25A-D90EF3AEE597}"/>
              </a:ext>
            </a:extLst>
          </p:cNvPr>
          <p:cNvPicPr>
            <a:picLocks noChangeAspect="1"/>
          </p:cNvPicPr>
          <p:nvPr/>
        </p:nvPicPr>
        <p:blipFill>
          <a:blip r:embed="rId2"/>
          <a:stretch>
            <a:fillRect/>
          </a:stretch>
        </p:blipFill>
        <p:spPr>
          <a:xfrm>
            <a:off x="310816" y="1578759"/>
            <a:ext cx="8382000" cy="4422376"/>
          </a:xfrm>
          <a:prstGeom prst="rect">
            <a:avLst/>
          </a:prstGeom>
        </p:spPr>
      </p:pic>
    </p:spTree>
    <p:extLst>
      <p:ext uri="{BB962C8B-B14F-4D97-AF65-F5344CB8AC3E}">
        <p14:creationId xmlns:p14="http://schemas.microsoft.com/office/powerpoint/2010/main" val="343090869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76070">
            <a:off x="4387249" y="4279865"/>
            <a:ext cx="1964505" cy="127078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itle 1"/>
          <p:cNvSpPr>
            <a:spLocks noGrp="1"/>
          </p:cNvSpPr>
          <p:nvPr>
            <p:ph type="title"/>
          </p:nvPr>
        </p:nvSpPr>
        <p:spPr>
          <a:xfrm>
            <a:off x="460023" y="328613"/>
            <a:ext cx="8229600" cy="838200"/>
          </a:xfrm>
        </p:spPr>
        <p:txBody>
          <a:bodyPr/>
          <a:lstStyle/>
          <a:p>
            <a:pPr eaLnBrk="1" hangingPunct="1"/>
            <a:r>
              <a:rPr lang="en-US" sz="3600" b="1" dirty="0">
                <a:solidFill>
                  <a:schemeClr val="tx1"/>
                </a:solidFill>
                <a:latin typeface="Arial" panose="020B0604020202020204" pitchFamily="34" charset="0"/>
              </a:rPr>
              <a:t>PERS-</a:t>
            </a:r>
            <a:r>
              <a:rPr lang="en-US" sz="800" b="1" dirty="0">
                <a:solidFill>
                  <a:schemeClr val="tx1"/>
                </a:solidFill>
                <a:latin typeface="Arial" panose="020B0604020202020204" pitchFamily="34" charset="0"/>
              </a:rPr>
              <a:t> </a:t>
            </a:r>
            <a:r>
              <a:rPr lang="en-US" sz="3600" b="1" dirty="0">
                <a:solidFill>
                  <a:schemeClr val="tx1"/>
                </a:solidFill>
                <a:latin typeface="Arial" panose="020B0604020202020204" pitchFamily="34" charset="0"/>
              </a:rPr>
              <a:t>43 Mission</a:t>
            </a:r>
          </a:p>
        </p:txBody>
      </p:sp>
      <p:sp>
        <p:nvSpPr>
          <p:cNvPr id="3" name="Content Placeholder 2"/>
          <p:cNvSpPr>
            <a:spLocks noGrp="1"/>
          </p:cNvSpPr>
          <p:nvPr>
            <p:ph idx="1"/>
          </p:nvPr>
        </p:nvSpPr>
        <p:spPr>
          <a:xfrm>
            <a:off x="414338" y="1238250"/>
            <a:ext cx="4244263" cy="2943225"/>
          </a:xfrm>
        </p:spPr>
        <p:txBody>
          <a:bodyPr/>
          <a:lstStyle/>
          <a:p>
            <a:r>
              <a:rPr lang="en-US" sz="2000" dirty="0"/>
              <a:t>Career Management</a:t>
            </a:r>
          </a:p>
          <a:p>
            <a:r>
              <a:rPr lang="en-US" sz="2000" dirty="0"/>
              <a:t>Match talent to task</a:t>
            </a:r>
          </a:p>
          <a:p>
            <a:r>
              <a:rPr lang="en-US" sz="2000" dirty="0"/>
              <a:t>Ensure constituents prepared for next milestone assignment</a:t>
            </a:r>
          </a:p>
          <a:p>
            <a:r>
              <a:rPr lang="en-US" sz="2000" dirty="0"/>
              <a:t>Respond to fleet needs</a:t>
            </a:r>
          </a:p>
          <a:p>
            <a:r>
              <a:rPr lang="en-US" sz="2000" dirty="0"/>
              <a:t>Facilitate Aviation Admin Boards</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4458" y="3568528"/>
            <a:ext cx="2756018" cy="2351428"/>
          </a:xfrm>
          <a:prstGeom prst="rect">
            <a:avLst/>
          </a:prstGeom>
        </p:spPr>
      </p:pic>
      <p:sp>
        <p:nvSpPr>
          <p:cNvPr id="10" name="TextBox 9"/>
          <p:cNvSpPr txBox="1"/>
          <p:nvPr/>
        </p:nvSpPr>
        <p:spPr>
          <a:xfrm>
            <a:off x="687903" y="3457335"/>
            <a:ext cx="3629025" cy="461665"/>
          </a:xfrm>
          <a:prstGeom prst="rect">
            <a:avLst/>
          </a:prstGeom>
          <a:solidFill>
            <a:srgbClr val="FFFF00"/>
          </a:solidFill>
        </p:spPr>
        <p:txBody>
          <a:bodyPr wrap="square" rtlCol="0">
            <a:spAutoFit/>
          </a:bodyPr>
          <a:lstStyle/>
          <a:p>
            <a:r>
              <a:rPr lang="en-US" sz="2400" dirty="0"/>
              <a:t>DETAILING TRIAD</a:t>
            </a:r>
          </a:p>
        </p:txBody>
      </p:sp>
      <p:sp>
        <p:nvSpPr>
          <p:cNvPr id="11" name="Rectangle 10"/>
          <p:cNvSpPr>
            <a:spLocks noChangeArrowheads="1"/>
          </p:cNvSpPr>
          <p:nvPr/>
        </p:nvSpPr>
        <p:spPr bwMode="auto">
          <a:xfrm>
            <a:off x="0" y="5903898"/>
            <a:ext cx="9144000" cy="577344"/>
          </a:xfrm>
          <a:prstGeom prst="rect">
            <a:avLst/>
          </a:prstGeom>
          <a:solidFill>
            <a:srgbClr val="000066"/>
          </a:solidFill>
          <a:ln w="12700">
            <a:noFill/>
            <a:miter lim="800000"/>
            <a:headEnd type="none" w="sm" len="sm"/>
            <a:tailEnd type="none" w="sm" len="sm"/>
          </a:ln>
        </p:spPr>
        <p:txBody>
          <a:bodyPr wrap="square" anchor="ctr">
            <a:noAutofit/>
          </a:bodyPr>
          <a:lstStyle/>
          <a:p>
            <a:pPr marL="742950" lvl="1" indent="-285750" eaLnBrk="1" hangingPunct="1">
              <a:spcBef>
                <a:spcPct val="20000"/>
              </a:spcBef>
              <a:buClr>
                <a:srgbClr val="333399"/>
              </a:buClr>
              <a:defRPr/>
            </a:pPr>
            <a:r>
              <a:rPr lang="en-US" sz="2800" dirty="0">
                <a:solidFill>
                  <a:srgbClr val="FFFF00"/>
                </a:solidFill>
                <a:latin typeface="Arial"/>
              </a:rPr>
              <a:t>Building Strong Careers is our Job!</a:t>
            </a: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42256" y="2338967"/>
            <a:ext cx="2627789" cy="174758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493164">
            <a:off x="4748457" y="1328588"/>
            <a:ext cx="2484282" cy="170507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28553" y="2889236"/>
            <a:ext cx="2321418" cy="154479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4"/>
          <p:cNvPicPr>
            <a:picLocks noChangeAspect="1"/>
          </p:cNvPicPr>
          <p:nvPr/>
        </p:nvPicPr>
        <p:blipFill rotWithShape="1">
          <a:blip r:embed="rId8" cstate="print">
            <a:extLst>
              <a:ext uri="{28A0092B-C50C-407E-A947-70E740481C1C}">
                <a14:useLocalDpi xmlns:a14="http://schemas.microsoft.com/office/drawing/2010/main" val="0"/>
              </a:ext>
            </a:extLst>
          </a:blip>
          <a:srcRect b="8741"/>
          <a:stretch/>
        </p:blipFill>
        <p:spPr>
          <a:xfrm rot="741820">
            <a:off x="6388151" y="3995447"/>
            <a:ext cx="2088783" cy="145375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477916756"/>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FY 25 CWO4 Stats</a:t>
            </a:r>
          </a:p>
        </p:txBody>
      </p:sp>
      <p:sp>
        <p:nvSpPr>
          <p:cNvPr id="8" name="TextBox 7"/>
          <p:cNvSpPr txBox="1"/>
          <p:nvPr/>
        </p:nvSpPr>
        <p:spPr>
          <a:xfrm>
            <a:off x="3581400" y="6072158"/>
            <a:ext cx="1981200" cy="400110"/>
          </a:xfrm>
          <a:prstGeom prst="rect">
            <a:avLst/>
          </a:prstGeom>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000" dirty="0">
                <a:solidFill>
                  <a:schemeClr val="bg2"/>
                </a:solidFill>
              </a:rPr>
              <a:t>Greater than 100% include Below and/or Above Zone </a:t>
            </a:r>
          </a:p>
        </p:txBody>
      </p:sp>
      <p:pic>
        <p:nvPicPr>
          <p:cNvPr id="4" name="Picture 3" descr="Table&#10;&#10;Description automatically generated">
            <a:extLst>
              <a:ext uri="{FF2B5EF4-FFF2-40B4-BE49-F238E27FC236}">
                <a16:creationId xmlns:a16="http://schemas.microsoft.com/office/drawing/2014/main" id="{B9FA89EB-D3C0-E46A-7835-D106B3D4CA60}"/>
              </a:ext>
            </a:extLst>
          </p:cNvPr>
          <p:cNvPicPr>
            <a:picLocks noChangeAspect="1"/>
          </p:cNvPicPr>
          <p:nvPr/>
        </p:nvPicPr>
        <p:blipFill>
          <a:blip r:embed="rId2"/>
          <a:stretch>
            <a:fillRect/>
          </a:stretch>
        </p:blipFill>
        <p:spPr>
          <a:xfrm>
            <a:off x="310816" y="1387219"/>
            <a:ext cx="8532395" cy="4454537"/>
          </a:xfrm>
          <a:prstGeom prst="rect">
            <a:avLst/>
          </a:prstGeom>
        </p:spPr>
      </p:pic>
    </p:spTree>
    <p:extLst>
      <p:ext uri="{BB962C8B-B14F-4D97-AF65-F5344CB8AC3E}">
        <p14:creationId xmlns:p14="http://schemas.microsoft.com/office/powerpoint/2010/main" val="2393173426"/>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a:spLocks noChangeArrowheads="1"/>
          </p:cNvSpPr>
          <p:nvPr/>
        </p:nvSpPr>
        <p:spPr bwMode="auto">
          <a:xfrm>
            <a:off x="685802" y="3174457"/>
            <a:ext cx="18473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7" name="Title 1"/>
          <p:cNvSpPr txBox="1">
            <a:spLocks/>
          </p:cNvSpPr>
          <p:nvPr/>
        </p:nvSpPr>
        <p:spPr bwMode="auto">
          <a:xfrm>
            <a:off x="1219200" y="-228600"/>
            <a:ext cx="6776330" cy="1123950"/>
          </a:xfrm>
          <a:prstGeom prst="rect">
            <a:avLst/>
          </a:prstGeom>
          <a:noFill/>
          <a:ln w="12700">
            <a:noFill/>
            <a:miter lim="800000"/>
            <a:headEnd/>
            <a:tailEnd/>
          </a:ln>
          <a:effectLst/>
        </p:spPr>
        <p:txBody>
          <a:bodyPr vert="horz" wrap="square" lIns="90488" tIns="44450" rIns="90488" bIns="44450" numCol="1" anchor="b" anchorCtr="0" compatLnSpc="1">
            <a:prstTxWarp prst="textNoShape">
              <a:avLst/>
            </a:prstTxWarp>
          </a:bodyPr>
          <a:lstStyle>
            <a:lvl1pPr algn="r" rtl="0" eaLnBrk="0" fontAlgn="base" hangingPunct="0">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4400">
                <a:solidFill>
                  <a:schemeClr val="tx2"/>
                </a:solidFill>
                <a:effectLst>
                  <a:outerShdw blurRad="38100" dist="38100" dir="2700000" algn="tl">
                    <a:srgbClr val="C0C0C0"/>
                  </a:outerShdw>
                </a:effectLst>
                <a:latin typeface="Times New Roman" pitchFamily="18" charset="0"/>
              </a:defRPr>
            </a:lvl2pPr>
            <a:lvl3pPr algn="r" rtl="0" eaLnBrk="0" fontAlgn="base" hangingPunct="0">
              <a:spcBef>
                <a:spcPct val="0"/>
              </a:spcBef>
              <a:spcAft>
                <a:spcPct val="0"/>
              </a:spcAft>
              <a:defRPr sz="4400">
                <a:solidFill>
                  <a:schemeClr val="tx2"/>
                </a:solidFill>
                <a:effectLst>
                  <a:outerShdw blurRad="38100" dist="38100" dir="2700000" algn="tl">
                    <a:srgbClr val="C0C0C0"/>
                  </a:outerShdw>
                </a:effectLst>
                <a:latin typeface="Times New Roman" pitchFamily="18" charset="0"/>
              </a:defRPr>
            </a:lvl3pPr>
            <a:lvl4pPr algn="r" rtl="0" eaLnBrk="0" fontAlgn="base" hangingPunct="0">
              <a:spcBef>
                <a:spcPct val="0"/>
              </a:spcBef>
              <a:spcAft>
                <a:spcPct val="0"/>
              </a:spcAft>
              <a:defRPr sz="4400">
                <a:solidFill>
                  <a:schemeClr val="tx2"/>
                </a:solidFill>
                <a:effectLst>
                  <a:outerShdw blurRad="38100" dist="38100" dir="2700000" algn="tl">
                    <a:srgbClr val="C0C0C0"/>
                  </a:outerShdw>
                </a:effectLst>
                <a:latin typeface="Times New Roman" pitchFamily="18" charset="0"/>
              </a:defRPr>
            </a:lvl4pPr>
            <a:lvl5pPr algn="r" rtl="0" eaLnBrk="0" fontAlgn="base" hangingPunct="0">
              <a:spcBef>
                <a:spcPct val="0"/>
              </a:spcBef>
              <a:spcAft>
                <a:spcPct val="0"/>
              </a:spcAft>
              <a:defRPr sz="4400">
                <a:solidFill>
                  <a:schemeClr val="tx2"/>
                </a:solidFill>
                <a:effectLst>
                  <a:outerShdw blurRad="38100" dist="38100" dir="2700000" algn="tl">
                    <a:srgbClr val="C0C0C0"/>
                  </a:outerShdw>
                </a:effectLst>
                <a:latin typeface="Times New Roman" pitchFamily="18" charset="0"/>
              </a:defRPr>
            </a:lvl5pPr>
            <a:lvl6pPr marL="457200" algn="r" rtl="0" eaLnBrk="0" fontAlgn="base" hangingPunct="0">
              <a:spcBef>
                <a:spcPct val="0"/>
              </a:spcBef>
              <a:spcAft>
                <a:spcPct val="0"/>
              </a:spcAft>
              <a:defRPr sz="4400">
                <a:solidFill>
                  <a:schemeClr val="tx2"/>
                </a:solidFill>
                <a:effectLst>
                  <a:outerShdw blurRad="38100" dist="38100" dir="2700000" algn="tl">
                    <a:srgbClr val="C0C0C0"/>
                  </a:outerShdw>
                </a:effectLst>
                <a:latin typeface="Times New Roman" pitchFamily="18" charset="0"/>
              </a:defRPr>
            </a:lvl6pPr>
            <a:lvl7pPr marL="914400" algn="r" rtl="0" eaLnBrk="0" fontAlgn="base" hangingPunct="0">
              <a:spcBef>
                <a:spcPct val="0"/>
              </a:spcBef>
              <a:spcAft>
                <a:spcPct val="0"/>
              </a:spcAft>
              <a:defRPr sz="4400">
                <a:solidFill>
                  <a:schemeClr val="tx2"/>
                </a:solidFill>
                <a:effectLst>
                  <a:outerShdw blurRad="38100" dist="38100" dir="2700000" algn="tl">
                    <a:srgbClr val="C0C0C0"/>
                  </a:outerShdw>
                </a:effectLst>
                <a:latin typeface="Times New Roman" pitchFamily="18" charset="0"/>
              </a:defRPr>
            </a:lvl7pPr>
            <a:lvl8pPr marL="1371600" algn="r" rtl="0" eaLnBrk="0" fontAlgn="base" hangingPunct="0">
              <a:spcBef>
                <a:spcPct val="0"/>
              </a:spcBef>
              <a:spcAft>
                <a:spcPct val="0"/>
              </a:spcAft>
              <a:defRPr sz="4400">
                <a:solidFill>
                  <a:schemeClr val="tx2"/>
                </a:solidFill>
                <a:effectLst>
                  <a:outerShdw blurRad="38100" dist="38100" dir="2700000" algn="tl">
                    <a:srgbClr val="C0C0C0"/>
                  </a:outerShdw>
                </a:effectLst>
                <a:latin typeface="Times New Roman" pitchFamily="18" charset="0"/>
              </a:defRPr>
            </a:lvl8pPr>
            <a:lvl9pPr marL="1828800" algn="r" rtl="0" eaLnBrk="0" fontAlgn="base" hangingPunct="0">
              <a:spcBef>
                <a:spcPct val="0"/>
              </a:spcBef>
              <a:spcAft>
                <a:spcPct val="0"/>
              </a:spcAft>
              <a:defRPr sz="4400">
                <a:solidFill>
                  <a:schemeClr val="tx2"/>
                </a:solidFill>
                <a:effectLst>
                  <a:outerShdw blurRad="38100" dist="38100" dir="2700000" algn="tl">
                    <a:srgbClr val="C0C0C0"/>
                  </a:outerShdw>
                </a:effectLst>
                <a:latin typeface="Times New Roman" pitchFamily="18" charset="0"/>
              </a:defRPr>
            </a:lvl9pPr>
          </a:lstStyle>
          <a:p>
            <a:r>
              <a:rPr lang="en-US" b="1" kern="0" dirty="0">
                <a:solidFill>
                  <a:schemeClr val="tx1"/>
                </a:solidFill>
              </a:rPr>
              <a:t>Promotion Phasing Plan</a:t>
            </a:r>
          </a:p>
        </p:txBody>
      </p:sp>
      <p:sp>
        <p:nvSpPr>
          <p:cNvPr id="2" name="TextBox 1"/>
          <p:cNvSpPr txBox="1"/>
          <p:nvPr/>
        </p:nvSpPr>
        <p:spPr>
          <a:xfrm>
            <a:off x="15949" y="1524000"/>
            <a:ext cx="8681330" cy="2893100"/>
          </a:xfrm>
          <a:prstGeom prst="rect">
            <a:avLst/>
          </a:prstGeom>
          <a:solidFill>
            <a:schemeClr val="bg1"/>
          </a:solidFill>
          <a:ln>
            <a:solidFill>
              <a:srgbClr val="000000"/>
            </a:solidFill>
          </a:ln>
        </p:spPr>
        <p:txBody>
          <a:bodyPr wrap="square" rtlCol="0">
            <a:spAutoFit/>
          </a:bodyPr>
          <a:lstStyle/>
          <a:p>
            <a:pPr algn="l"/>
            <a:r>
              <a:rPr lang="en-US" sz="1400" b="1" dirty="0">
                <a:solidFill>
                  <a:srgbClr val="0000E0"/>
                </a:solidFill>
                <a:effectLst>
                  <a:outerShdw blurRad="38100" dist="38100" dir="2700000" algn="tl">
                    <a:srgbClr val="000000">
                      <a:alpha val="43137"/>
                    </a:srgbClr>
                  </a:outerShdw>
                </a:effectLst>
              </a:rPr>
              <a:t>When published the phasing plan for your grade and competitive category can be found at </a:t>
            </a:r>
            <a:r>
              <a:rPr lang="en-US" sz="1400" b="1" dirty="0">
                <a:solidFill>
                  <a:srgbClr val="0000E0"/>
                </a:solidFill>
              </a:rPr>
              <a:t>https://www.mynavyhr.navy.mil/Career-Management/Boards/Active-Duty-Officer/.</a:t>
            </a:r>
            <a:endParaRPr lang="en-US" sz="1400" b="1" dirty="0">
              <a:solidFill>
                <a:srgbClr val="0000E0"/>
              </a:solidFill>
              <a:effectLst>
                <a:outerShdw blurRad="38100" dist="38100" dir="2700000" algn="tl">
                  <a:srgbClr val="000000">
                    <a:alpha val="43137"/>
                  </a:srgbClr>
                </a:outerShdw>
              </a:effectLst>
            </a:endParaRPr>
          </a:p>
          <a:p>
            <a:pPr algn="l"/>
            <a:endParaRPr lang="en-US" sz="1400" b="1" dirty="0">
              <a:solidFill>
                <a:srgbClr val="0000E0"/>
              </a:solidFill>
              <a:effectLst>
                <a:outerShdw blurRad="38100" dist="38100" dir="2700000" algn="tl">
                  <a:srgbClr val="000000">
                    <a:alpha val="43137"/>
                  </a:srgbClr>
                </a:outerShdw>
              </a:effectLst>
            </a:endParaRPr>
          </a:p>
          <a:p>
            <a:pPr algn="l"/>
            <a:r>
              <a:rPr lang="en-US" sz="1400" b="1" dirty="0">
                <a:solidFill>
                  <a:srgbClr val="0000E0"/>
                </a:solidFill>
                <a:effectLst>
                  <a:outerShdw blurRad="38100" dist="38100" dir="2700000" algn="tl">
                    <a:srgbClr val="000000">
                      <a:alpha val="43137"/>
                    </a:srgbClr>
                  </a:outerShdw>
                </a:effectLst>
              </a:rPr>
              <a:t>Once the phasing plan is released you can estimate the month your promotion should occur by following these directions. </a:t>
            </a:r>
          </a:p>
          <a:p>
            <a:pPr algn="l"/>
            <a:endParaRPr lang="en-US" sz="1400" b="1" dirty="0">
              <a:solidFill>
                <a:srgbClr val="0000E0"/>
              </a:solidFill>
              <a:effectLst>
                <a:outerShdw blurRad="38100" dist="38100" dir="2700000" algn="tl">
                  <a:srgbClr val="000000">
                    <a:alpha val="43137"/>
                  </a:srgbClr>
                </a:outerShdw>
              </a:effectLst>
            </a:endParaRPr>
          </a:p>
          <a:p>
            <a:pPr algn="l"/>
            <a:r>
              <a:rPr lang="en-US" sz="1400" b="1" dirty="0">
                <a:solidFill>
                  <a:srgbClr val="0000E0"/>
                </a:solidFill>
                <a:effectLst>
                  <a:outerShdw blurRad="38100" dist="38100" dir="2700000" algn="tl">
                    <a:srgbClr val="000000">
                      <a:alpha val="43137"/>
                    </a:srgbClr>
                  </a:outerShdw>
                </a:effectLst>
              </a:rPr>
              <a:t>While the phasing plan lists the number of promotes authorized per month it is not authorization for promotion.  Authorization for promotion comes in the form of the NAVADMIN and only after an officer has been confirmed or approved.</a:t>
            </a:r>
          </a:p>
          <a:p>
            <a:pPr algn="l"/>
            <a:endParaRPr lang="en-US" sz="1400" b="1" dirty="0">
              <a:solidFill>
                <a:srgbClr val="0000E0"/>
              </a:solidFill>
              <a:effectLst>
                <a:outerShdw blurRad="38100" dist="38100" dir="2700000" algn="tl">
                  <a:srgbClr val="000000">
                    <a:alpha val="43137"/>
                  </a:srgbClr>
                </a:outerShdw>
              </a:effectLst>
            </a:endParaRPr>
          </a:p>
          <a:p>
            <a:pPr algn="l"/>
            <a:r>
              <a:rPr lang="en-US" sz="1400" b="1" dirty="0">
                <a:solidFill>
                  <a:srgbClr val="0000E0"/>
                </a:solidFill>
                <a:effectLst>
                  <a:outerShdw blurRad="38100" dist="38100" dir="2700000" algn="tl">
                    <a:srgbClr val="000000">
                      <a:alpha val="43137"/>
                    </a:srgbClr>
                  </a:outerShdw>
                </a:effectLst>
              </a:rPr>
              <a:t>The NAVADMIN authorizing your promotion for the first of the month should be available on the NPC website on approximately the 25th of the month prior to your promotion.</a:t>
            </a:r>
          </a:p>
          <a:p>
            <a:pPr algn="l"/>
            <a:r>
              <a:rPr lang="en-US" sz="1400" b="1" dirty="0">
                <a:solidFill>
                  <a:srgbClr val="0000E0"/>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2297717470"/>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467600" cy="661987"/>
          </a:xfrm>
        </p:spPr>
        <p:txBody>
          <a:bodyPr/>
          <a:lstStyle/>
          <a:p>
            <a:r>
              <a:rPr lang="en-US" b="1" dirty="0">
                <a:solidFill>
                  <a:schemeClr val="tx1"/>
                </a:solidFill>
              </a:rPr>
              <a:t>Example</a:t>
            </a:r>
            <a:br>
              <a:rPr lang="en-US" b="1" dirty="0">
                <a:solidFill>
                  <a:schemeClr val="tx1"/>
                </a:solidFill>
              </a:rPr>
            </a:br>
            <a:r>
              <a:rPr lang="en-US" b="1" dirty="0">
                <a:solidFill>
                  <a:schemeClr val="tx1"/>
                </a:solidFill>
              </a:rPr>
              <a:t>Promotion Phasing Plan</a:t>
            </a:r>
            <a:endParaRPr lang="en-US" dirty="0">
              <a:solidFill>
                <a:schemeClr val="tx1"/>
              </a:solidFill>
            </a:endParaRPr>
          </a:p>
        </p:txBody>
      </p:sp>
      <p:pic>
        <p:nvPicPr>
          <p:cNvPr id="4" name="Picture 3" descr="Table&#10;&#10;Description automatically generated">
            <a:extLst>
              <a:ext uri="{FF2B5EF4-FFF2-40B4-BE49-F238E27FC236}">
                <a16:creationId xmlns:a16="http://schemas.microsoft.com/office/drawing/2014/main" id="{2E83A5F3-D9B7-E4FE-354E-E4048843E2D8}"/>
              </a:ext>
            </a:extLst>
          </p:cNvPr>
          <p:cNvPicPr>
            <a:picLocks noChangeAspect="1"/>
          </p:cNvPicPr>
          <p:nvPr/>
        </p:nvPicPr>
        <p:blipFill>
          <a:blip r:embed="rId2"/>
          <a:stretch>
            <a:fillRect/>
          </a:stretch>
        </p:blipFill>
        <p:spPr>
          <a:xfrm>
            <a:off x="216067" y="1599950"/>
            <a:ext cx="8691814" cy="3918784"/>
          </a:xfrm>
          <a:prstGeom prst="rect">
            <a:avLst/>
          </a:prstGeom>
        </p:spPr>
      </p:pic>
    </p:spTree>
    <p:extLst>
      <p:ext uri="{BB962C8B-B14F-4D97-AF65-F5344CB8AC3E}">
        <p14:creationId xmlns:p14="http://schemas.microsoft.com/office/powerpoint/2010/main" val="3272668082"/>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9375" y="0"/>
            <a:ext cx="6445250" cy="1123950"/>
          </a:xfrm>
        </p:spPr>
        <p:txBody>
          <a:bodyPr/>
          <a:lstStyle/>
          <a:p>
            <a:r>
              <a:rPr lang="en-US" sz="2800" b="1" dirty="0">
                <a:solidFill>
                  <a:schemeClr val="tx1"/>
                </a:solidFill>
              </a:rPr>
              <a:t>One or Two Time  </a:t>
            </a:r>
            <a:br>
              <a:rPr lang="en-US" sz="2800" b="1" dirty="0">
                <a:solidFill>
                  <a:schemeClr val="tx1"/>
                </a:solidFill>
              </a:rPr>
            </a:br>
            <a:r>
              <a:rPr lang="en-US" sz="2800" b="1" dirty="0">
                <a:solidFill>
                  <a:schemeClr val="tx1"/>
                </a:solidFill>
              </a:rPr>
              <a:t>Failure of Select (FOS)</a:t>
            </a:r>
          </a:p>
        </p:txBody>
      </p:sp>
      <p:sp>
        <p:nvSpPr>
          <p:cNvPr id="3" name="Content Placeholder 2"/>
          <p:cNvSpPr>
            <a:spLocks noGrp="1"/>
          </p:cNvSpPr>
          <p:nvPr>
            <p:ph idx="1"/>
          </p:nvPr>
        </p:nvSpPr>
        <p:spPr>
          <a:xfrm>
            <a:off x="533400" y="1295400"/>
            <a:ext cx="8077200" cy="4419600"/>
          </a:xfrm>
        </p:spPr>
        <p:txBody>
          <a:bodyPr/>
          <a:lstStyle/>
          <a:p>
            <a:pPr>
              <a:buFont typeface="Arial" panose="020B0604020202020204" pitchFamily="34" charset="0"/>
              <a:buChar char="•"/>
            </a:pPr>
            <a:r>
              <a:rPr lang="en-US" sz="2400" dirty="0">
                <a:solidFill>
                  <a:srgbClr val="0000E0"/>
                </a:solidFill>
              </a:rPr>
              <a:t> 1 X FOS:  Contact your Detailer if you desire a record review and counseling.  You will remain at your current duty station pending the following year results. </a:t>
            </a:r>
          </a:p>
          <a:p>
            <a:pPr marL="0" indent="0">
              <a:buNone/>
            </a:pPr>
            <a:r>
              <a:rPr lang="en-US" sz="2000" dirty="0">
                <a:solidFill>
                  <a:srgbClr val="0000E0"/>
                </a:solidFill>
              </a:rPr>
              <a:t> </a:t>
            </a:r>
            <a:endParaRPr lang="en-US" sz="2000" b="1" dirty="0">
              <a:solidFill>
                <a:srgbClr val="0000E0"/>
              </a:solidFill>
            </a:endParaRPr>
          </a:p>
          <a:p>
            <a:pPr>
              <a:buFont typeface="Arial" panose="020B0604020202020204" pitchFamily="34" charset="0"/>
              <a:buChar char="•"/>
            </a:pPr>
            <a:r>
              <a:rPr lang="en-US" sz="2400" dirty="0">
                <a:solidFill>
                  <a:srgbClr val="0000E0"/>
                </a:solidFill>
              </a:rPr>
              <a:t> 2 X FOS:  Your detailer will contact you to discuss retirement procedures.  You will be required to retire NLT the1</a:t>
            </a:r>
            <a:r>
              <a:rPr lang="en-US" sz="2400" baseline="30000" dirty="0">
                <a:solidFill>
                  <a:srgbClr val="0000E0"/>
                </a:solidFill>
              </a:rPr>
              <a:t>st</a:t>
            </a:r>
            <a:r>
              <a:rPr lang="en-US" sz="2400" dirty="0">
                <a:solidFill>
                  <a:srgbClr val="0000E0"/>
                </a:solidFill>
              </a:rPr>
              <a:t> day of the seventh  month after FOS. </a:t>
            </a:r>
          </a:p>
          <a:p>
            <a:endParaRPr lang="en-US" sz="2000" dirty="0">
              <a:solidFill>
                <a:srgbClr val="0000E0"/>
              </a:solidFill>
            </a:endParaRPr>
          </a:p>
          <a:p>
            <a:pPr>
              <a:buFont typeface="Arial" panose="020B0604020202020204" pitchFamily="34" charset="0"/>
              <a:buChar char="•"/>
            </a:pPr>
            <a:r>
              <a:rPr lang="en-US" sz="2400" dirty="0">
                <a:solidFill>
                  <a:srgbClr val="0000E0"/>
                </a:solidFill>
              </a:rPr>
              <a:t> Example:  Results approved by POTUS on 4 September.  Your retirement day will be 1 April</a:t>
            </a:r>
            <a:r>
              <a:rPr lang="en-US" sz="2400" dirty="0">
                <a:solidFill>
                  <a:schemeClr val="accent5">
                    <a:lumMod val="50000"/>
                  </a:schemeClr>
                </a:solidFill>
              </a:rPr>
              <a:t>.  </a:t>
            </a:r>
            <a:r>
              <a:rPr lang="en-US" sz="1800" dirty="0">
                <a:solidFill>
                  <a:srgbClr val="FF0000"/>
                </a:solidFill>
              </a:rPr>
              <a:t>(Month count: Oct #1</a:t>
            </a:r>
            <a:r>
              <a:rPr lang="en-US" sz="1800" baseline="30000" dirty="0">
                <a:solidFill>
                  <a:srgbClr val="FF0000"/>
                </a:solidFill>
              </a:rPr>
              <a:t>st</a:t>
            </a:r>
            <a:r>
              <a:rPr lang="en-US" sz="1800" dirty="0">
                <a:solidFill>
                  <a:srgbClr val="FF0000"/>
                </a:solidFill>
              </a:rPr>
              <a:t> month, Nov #2nd, Dec #3rd, Jan #4th, Feb #5th, Mar #6th, Apr #7th) </a:t>
            </a:r>
          </a:p>
          <a:p>
            <a:pPr>
              <a:buFontTx/>
              <a:buChar char="-"/>
            </a:pPr>
            <a:endParaRPr lang="en-US" sz="2400" dirty="0">
              <a:solidFill>
                <a:schemeClr val="accent5">
                  <a:lumMod val="50000"/>
                </a:schemeClr>
              </a:solidFill>
            </a:endParaRPr>
          </a:p>
          <a:p>
            <a:pPr>
              <a:buFontTx/>
              <a:buChar char="-"/>
            </a:pPr>
            <a:endParaRPr lang="en-US" sz="2400" dirty="0">
              <a:solidFill>
                <a:schemeClr val="accent5">
                  <a:lumMod val="50000"/>
                </a:schemeClr>
              </a:solidFill>
            </a:endParaRPr>
          </a:p>
          <a:p>
            <a:pPr marL="0" indent="0">
              <a:buNone/>
            </a:pPr>
            <a:endParaRPr lang="en-US" dirty="0">
              <a:solidFill>
                <a:schemeClr val="accent5">
                  <a:lumMod val="50000"/>
                </a:schemeClr>
              </a:solidFill>
            </a:endParaRPr>
          </a:p>
          <a:p>
            <a:pPr>
              <a:buFontTx/>
              <a:buChar char="-"/>
            </a:pPr>
            <a:endParaRPr lang="en-US" dirty="0">
              <a:solidFill>
                <a:schemeClr val="accent5">
                  <a:lumMod val="50000"/>
                </a:schemeClr>
              </a:solidFill>
            </a:endParaRPr>
          </a:p>
          <a:p>
            <a:pPr>
              <a:buFontTx/>
              <a:buChar char="-"/>
            </a:pPr>
            <a:endParaRPr lang="en-US" dirty="0">
              <a:solidFill>
                <a:schemeClr val="accent5">
                  <a:lumMod val="50000"/>
                </a:schemeClr>
              </a:solidFill>
            </a:endParaRPr>
          </a:p>
          <a:p>
            <a:pPr>
              <a:buFontTx/>
              <a:buChar char="-"/>
            </a:pPr>
            <a:endParaRPr lang="en-US" dirty="0">
              <a:solidFill>
                <a:schemeClr val="accent5">
                  <a:lumMod val="50000"/>
                </a:schemeClr>
              </a:solidFill>
            </a:endParaRPr>
          </a:p>
        </p:txBody>
      </p:sp>
    </p:spTree>
    <p:extLst>
      <p:ext uri="{BB962C8B-B14F-4D97-AF65-F5344CB8AC3E}">
        <p14:creationId xmlns:p14="http://schemas.microsoft.com/office/powerpoint/2010/main" val="1407783749"/>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752600" y="0"/>
            <a:ext cx="6445250" cy="1123950"/>
          </a:xfrm>
        </p:spPr>
        <p:txBody>
          <a:bodyPr/>
          <a:lstStyle/>
          <a:p>
            <a:pPr algn="ctr"/>
            <a:r>
              <a:rPr lang="en-US" sz="3200" dirty="0">
                <a:solidFill>
                  <a:schemeClr val="tx1"/>
                </a:solidFill>
              </a:rPr>
              <a:t>Major Command/Command Screen Boards Information </a:t>
            </a:r>
          </a:p>
        </p:txBody>
      </p:sp>
      <p:sp>
        <p:nvSpPr>
          <p:cNvPr id="7" name="Content Placeholder 2"/>
          <p:cNvSpPr>
            <a:spLocks noGrp="1"/>
          </p:cNvSpPr>
          <p:nvPr>
            <p:ph idx="1"/>
          </p:nvPr>
        </p:nvSpPr>
        <p:spPr/>
        <p:txBody>
          <a:bodyPr/>
          <a:lstStyle/>
          <a:p>
            <a:pPr marL="0" indent="0" algn="ctr">
              <a:buNone/>
            </a:pPr>
            <a:endParaRPr lang="en-US" sz="2400" dirty="0">
              <a:solidFill>
                <a:schemeClr val="accent1">
                  <a:lumMod val="75000"/>
                </a:schemeClr>
              </a:solidFill>
            </a:endParaRPr>
          </a:p>
          <a:p>
            <a:pPr>
              <a:buFont typeface="Arial" panose="020B0604020202020204" pitchFamily="34" charset="0"/>
              <a:buChar char="•"/>
            </a:pPr>
            <a:r>
              <a:rPr lang="en-US" sz="2400" dirty="0">
                <a:solidFill>
                  <a:srgbClr val="0000E0"/>
                </a:solidFill>
              </a:rPr>
              <a:t> Aviation Major Command Screen Board (AMCSB)</a:t>
            </a:r>
          </a:p>
          <a:p>
            <a:pPr>
              <a:buFont typeface="Arial" panose="020B0604020202020204" pitchFamily="34" charset="0"/>
              <a:buChar char="•"/>
            </a:pPr>
            <a:r>
              <a:rPr lang="en-US" sz="2400" dirty="0">
                <a:solidFill>
                  <a:srgbClr val="0000E0"/>
                </a:solidFill>
              </a:rPr>
              <a:t> Aviation Command Screen Board (ACSB)</a:t>
            </a:r>
          </a:p>
          <a:p>
            <a:pPr>
              <a:buFont typeface="Arial" panose="020B0604020202020204" pitchFamily="34" charset="0"/>
              <a:buChar char="•"/>
            </a:pPr>
            <a:r>
              <a:rPr lang="en-US" sz="2400" dirty="0">
                <a:solidFill>
                  <a:srgbClr val="0000E0"/>
                </a:solidFill>
              </a:rPr>
              <a:t> FY 25 ACSB LDO Stats</a:t>
            </a:r>
          </a:p>
          <a:p>
            <a:pPr>
              <a:buFont typeface="Arial" panose="020B0604020202020204" pitchFamily="34" charset="0"/>
              <a:buChar char="•"/>
            </a:pPr>
            <a:r>
              <a:rPr lang="en-US" sz="2400" dirty="0">
                <a:solidFill>
                  <a:srgbClr val="0000E0"/>
                </a:solidFill>
              </a:rPr>
              <a:t> FY 24/25 ACSB Takeaways</a:t>
            </a:r>
          </a:p>
          <a:p>
            <a:pPr marL="0" indent="0">
              <a:buNone/>
            </a:pPr>
            <a:endParaRPr lang="en-US" sz="2400" dirty="0">
              <a:solidFill>
                <a:schemeClr val="accent1">
                  <a:lumMod val="75000"/>
                </a:schemeClr>
              </a:solidFill>
            </a:endParaRPr>
          </a:p>
        </p:txBody>
      </p:sp>
    </p:spTree>
    <p:extLst>
      <p:ext uri="{BB962C8B-B14F-4D97-AF65-F5344CB8AC3E}">
        <p14:creationId xmlns:p14="http://schemas.microsoft.com/office/powerpoint/2010/main" val="1091281021"/>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35" y="-76200"/>
            <a:ext cx="8001000" cy="1123950"/>
          </a:xfrm>
        </p:spPr>
        <p:txBody>
          <a:bodyPr/>
          <a:lstStyle/>
          <a:p>
            <a:pPr>
              <a:defRPr/>
            </a:pPr>
            <a:r>
              <a:rPr lang="en-US" sz="3600" b="1" dirty="0">
                <a:solidFill>
                  <a:srgbClr val="002060"/>
                </a:solidFill>
              </a:rPr>
              <a:t>            </a:t>
            </a:r>
            <a:r>
              <a:rPr lang="en-US" sz="2800" b="1" dirty="0">
                <a:solidFill>
                  <a:schemeClr val="tx1"/>
                </a:solidFill>
              </a:rPr>
              <a:t>Aviation Major Command Screen Board (AMCSB)</a:t>
            </a:r>
          </a:p>
        </p:txBody>
      </p:sp>
      <p:sp>
        <p:nvSpPr>
          <p:cNvPr id="3" name="Content Placeholder 2"/>
          <p:cNvSpPr>
            <a:spLocks noGrp="1"/>
          </p:cNvSpPr>
          <p:nvPr>
            <p:ph idx="1"/>
          </p:nvPr>
        </p:nvSpPr>
        <p:spPr>
          <a:xfrm>
            <a:off x="304800" y="1219200"/>
            <a:ext cx="8686800" cy="5105400"/>
          </a:xfrm>
        </p:spPr>
        <p:txBody>
          <a:bodyPr/>
          <a:lstStyle/>
          <a:p>
            <a:pPr>
              <a:buClr>
                <a:srgbClr val="000099"/>
              </a:buClr>
              <a:buFont typeface="Arial" panose="020B0604020202020204" pitchFamily="34" charset="0"/>
              <a:buChar char="•"/>
              <a:defRPr/>
            </a:pPr>
            <a:r>
              <a:rPr lang="en-US" sz="2000" dirty="0">
                <a:solidFill>
                  <a:schemeClr val="accent1">
                    <a:lumMod val="75000"/>
                  </a:schemeClr>
                </a:solidFill>
              </a:rPr>
              <a:t> </a:t>
            </a:r>
            <a:r>
              <a:rPr lang="en-US" sz="2000" dirty="0">
                <a:solidFill>
                  <a:srgbClr val="0000E0"/>
                </a:solidFill>
              </a:rPr>
              <a:t>Must be an O6 or O6 select and have successfully completed a Commander Command tour.</a:t>
            </a:r>
          </a:p>
          <a:p>
            <a:pPr marL="0" indent="0">
              <a:buClr>
                <a:srgbClr val="000099"/>
              </a:buClr>
              <a:buNone/>
              <a:defRPr/>
            </a:pPr>
            <a:r>
              <a:rPr lang="en-US" sz="2000" dirty="0">
                <a:solidFill>
                  <a:srgbClr val="0000E0"/>
                </a:solidFill>
              </a:rPr>
              <a:t>  </a:t>
            </a:r>
          </a:p>
          <a:p>
            <a:pPr>
              <a:buClr>
                <a:srgbClr val="000099"/>
              </a:buClr>
              <a:buFont typeface="Arial" panose="020B0604020202020204" pitchFamily="34" charset="0"/>
              <a:buChar char="•"/>
              <a:defRPr/>
            </a:pPr>
            <a:r>
              <a:rPr lang="en-US" sz="2000" dirty="0">
                <a:solidFill>
                  <a:srgbClr val="0000E0"/>
                </a:solidFill>
              </a:rPr>
              <a:t> Aviation LDOs compete at the Aviation Major Command Screen Board (AMCSB) for NATTC Commanding Officer billet typically every other </a:t>
            </a:r>
            <a:r>
              <a:rPr lang="en-US" sz="2000" dirty="0" smtClean="0">
                <a:solidFill>
                  <a:srgbClr val="0000E0"/>
                </a:solidFill>
              </a:rPr>
              <a:t>year (even years).</a:t>
            </a:r>
            <a:endParaRPr lang="en-US" sz="2000" dirty="0">
              <a:solidFill>
                <a:srgbClr val="0000E0"/>
              </a:solidFill>
            </a:endParaRPr>
          </a:p>
          <a:p>
            <a:pPr marL="0" indent="0">
              <a:buClr>
                <a:srgbClr val="000099"/>
              </a:buClr>
              <a:buNone/>
              <a:defRPr/>
            </a:pPr>
            <a:r>
              <a:rPr lang="en-US" sz="2000" dirty="0">
                <a:solidFill>
                  <a:srgbClr val="0000E0"/>
                </a:solidFill>
              </a:rPr>
              <a:t>  </a:t>
            </a:r>
          </a:p>
          <a:p>
            <a:pPr>
              <a:buClr>
                <a:srgbClr val="000099"/>
              </a:buClr>
              <a:buFont typeface="Arial" panose="020B0604020202020204" pitchFamily="34" charset="0"/>
              <a:buChar char="•"/>
              <a:defRPr/>
            </a:pPr>
            <a:r>
              <a:rPr lang="en-US" sz="2000" dirty="0">
                <a:solidFill>
                  <a:srgbClr val="0000E0"/>
                </a:solidFill>
              </a:rPr>
              <a:t> If not selected for NATTC CO, or if NATTC CO is not in play, the Enterprise may allow waterfall into Special Missions Major </a:t>
            </a:r>
            <a:r>
              <a:rPr lang="en-US" sz="2000" dirty="0" smtClean="0">
                <a:solidFill>
                  <a:srgbClr val="0000E0"/>
                </a:solidFill>
              </a:rPr>
              <a:t>Shore tank.  </a:t>
            </a:r>
            <a:endParaRPr lang="en-US" sz="2000" dirty="0">
              <a:solidFill>
                <a:srgbClr val="0000E0"/>
              </a:solidFill>
            </a:endParaRPr>
          </a:p>
          <a:p>
            <a:pPr>
              <a:buClr>
                <a:srgbClr val="000099"/>
              </a:buClr>
              <a:buFont typeface="Arial" panose="020B0604020202020204" pitchFamily="34" charset="0"/>
              <a:buChar char="•"/>
              <a:defRPr/>
            </a:pPr>
            <a:endParaRPr lang="en-US" sz="2000" dirty="0">
              <a:solidFill>
                <a:srgbClr val="0000E0"/>
              </a:solidFill>
            </a:endParaRPr>
          </a:p>
          <a:p>
            <a:pPr>
              <a:buClr>
                <a:srgbClr val="000099"/>
              </a:buClr>
              <a:buFont typeface="Arial" panose="020B0604020202020204" pitchFamily="34" charset="0"/>
              <a:buChar char="•"/>
              <a:defRPr/>
            </a:pPr>
            <a:r>
              <a:rPr lang="en-US" sz="2000" dirty="0">
                <a:solidFill>
                  <a:srgbClr val="0000E0"/>
                </a:solidFill>
              </a:rPr>
              <a:t> Special Mission (SM) assignments opportunities will not be known until the slating process begins after the </a:t>
            </a:r>
            <a:r>
              <a:rPr lang="en-US" sz="2000" dirty="0" smtClean="0">
                <a:solidFill>
                  <a:srgbClr val="0000E0"/>
                </a:solidFill>
              </a:rPr>
              <a:t>board adjourns.  </a:t>
            </a:r>
            <a:r>
              <a:rPr lang="en-US" sz="2000" dirty="0">
                <a:solidFill>
                  <a:srgbClr val="0000E0"/>
                </a:solidFill>
              </a:rPr>
              <a:t>SM commands  typically include bases or facilities without active runway. SM commands may be located either CONUS or OCONUS based on the needs of the </a:t>
            </a:r>
            <a:r>
              <a:rPr lang="en-US" sz="2000" dirty="0" smtClean="0">
                <a:solidFill>
                  <a:srgbClr val="0000E0"/>
                </a:solidFill>
              </a:rPr>
              <a:t>Navy.</a:t>
            </a:r>
            <a:endParaRPr lang="en-US" sz="2000" dirty="0">
              <a:solidFill>
                <a:srgbClr val="0000E0"/>
              </a:solidFill>
            </a:endParaRPr>
          </a:p>
          <a:p>
            <a:pPr>
              <a:buClr>
                <a:srgbClr val="000099"/>
              </a:buClr>
              <a:buNone/>
              <a:defRPr/>
            </a:pPr>
            <a:endParaRPr lang="en-US" sz="2000" dirty="0">
              <a:solidFill>
                <a:srgbClr val="0000E0"/>
              </a:solidFill>
            </a:endParaRPr>
          </a:p>
        </p:txBody>
      </p:sp>
    </p:spTree>
    <p:extLst>
      <p:ext uri="{BB962C8B-B14F-4D97-AF65-F5344CB8AC3E}">
        <p14:creationId xmlns:p14="http://schemas.microsoft.com/office/powerpoint/2010/main" val="3389826811"/>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257300" y="0"/>
            <a:ext cx="6477000" cy="1123950"/>
          </a:xfrm>
        </p:spPr>
        <p:txBody>
          <a:bodyPr/>
          <a:lstStyle/>
          <a:p>
            <a:pPr algn="ctr">
              <a:defRPr/>
            </a:pPr>
            <a:r>
              <a:rPr lang="en-US" sz="2800" b="1" dirty="0">
                <a:solidFill>
                  <a:schemeClr val="tx1"/>
                </a:solidFill>
              </a:rPr>
              <a:t>Aviation Command </a:t>
            </a:r>
            <a:br>
              <a:rPr lang="en-US" sz="2800" b="1" dirty="0">
                <a:solidFill>
                  <a:schemeClr val="tx1"/>
                </a:solidFill>
              </a:rPr>
            </a:br>
            <a:r>
              <a:rPr lang="en-US" sz="2800" b="1" dirty="0">
                <a:solidFill>
                  <a:schemeClr val="tx1"/>
                </a:solidFill>
              </a:rPr>
              <a:t>Screen Board (ACSB)</a:t>
            </a:r>
          </a:p>
        </p:txBody>
      </p:sp>
      <p:sp>
        <p:nvSpPr>
          <p:cNvPr id="3" name="Content Placeholder 2"/>
          <p:cNvSpPr>
            <a:spLocks noGrp="1"/>
          </p:cNvSpPr>
          <p:nvPr>
            <p:ph idx="1"/>
          </p:nvPr>
        </p:nvSpPr>
        <p:spPr>
          <a:xfrm>
            <a:off x="152400" y="1219200"/>
            <a:ext cx="8686800" cy="4953000"/>
          </a:xfrm>
        </p:spPr>
        <p:txBody>
          <a:bodyPr/>
          <a:lstStyle/>
          <a:p>
            <a:pPr>
              <a:buFont typeface="Arial" panose="020B0604020202020204" pitchFamily="34" charset="0"/>
              <a:buChar char="•"/>
              <a:defRPr/>
            </a:pPr>
            <a:r>
              <a:rPr lang="en-US" sz="2000" dirty="0">
                <a:solidFill>
                  <a:srgbClr val="0000E0"/>
                </a:solidFill>
              </a:rPr>
              <a:t> The ACSB board is held annually. All officers get three ACSB looks over a two year period.  </a:t>
            </a:r>
          </a:p>
          <a:p>
            <a:pPr>
              <a:buFont typeface="Arial" panose="020B0604020202020204" pitchFamily="34" charset="0"/>
              <a:buChar char="•"/>
              <a:defRPr/>
            </a:pPr>
            <a:endParaRPr lang="en-US" sz="2000" dirty="0">
              <a:solidFill>
                <a:srgbClr val="0000E0"/>
              </a:solidFill>
            </a:endParaRPr>
          </a:p>
          <a:p>
            <a:pPr>
              <a:buFont typeface="Arial" panose="020B0604020202020204" pitchFamily="34" charset="0"/>
              <a:buChar char="•"/>
              <a:defRPr/>
            </a:pPr>
            <a:r>
              <a:rPr lang="en-US" sz="2000" dirty="0">
                <a:solidFill>
                  <a:srgbClr val="0000E0"/>
                </a:solidFill>
              </a:rPr>
              <a:t> The first look will typically be March of the following year of your O5 selection. Your record competes against all 63XX designators for operational command at </a:t>
            </a:r>
            <a:r>
              <a:rPr lang="en-US" sz="2000" u="sng" dirty="0">
                <a:solidFill>
                  <a:srgbClr val="0000E0"/>
                </a:solidFill>
              </a:rPr>
              <a:t>available CNATTU and NAWMU-1</a:t>
            </a:r>
            <a:r>
              <a:rPr lang="en-US" sz="2000" dirty="0">
                <a:solidFill>
                  <a:srgbClr val="0000E0"/>
                </a:solidFill>
              </a:rPr>
              <a:t>.  </a:t>
            </a:r>
          </a:p>
          <a:p>
            <a:pPr>
              <a:buFont typeface="Arial" panose="020B0604020202020204" pitchFamily="34" charset="0"/>
              <a:buChar char="•"/>
              <a:defRPr/>
            </a:pPr>
            <a:endParaRPr lang="en-US" sz="2000" dirty="0">
              <a:solidFill>
                <a:srgbClr val="0000E0"/>
              </a:solidFill>
            </a:endParaRPr>
          </a:p>
          <a:p>
            <a:pPr>
              <a:buFont typeface="Arial" panose="020B0604020202020204" pitchFamily="34" charset="0"/>
              <a:buChar char="•"/>
              <a:defRPr/>
            </a:pPr>
            <a:r>
              <a:rPr lang="en-US" sz="2000" dirty="0">
                <a:solidFill>
                  <a:srgbClr val="0000E0"/>
                </a:solidFill>
              </a:rPr>
              <a:t> If  you don’t screen for Command on your first look, you will receive your second and third look the following year on the same board.  Your record first goes into the 63XX tank for your second look at CNATTU and NAWMU-1, if available.  If not selected in the 63XX tank, your record will waterfall into the Special Missions (SM) </a:t>
            </a:r>
            <a:r>
              <a:rPr lang="en-US" sz="2000" dirty="0" smtClean="0">
                <a:solidFill>
                  <a:srgbClr val="0000E0"/>
                </a:solidFill>
              </a:rPr>
              <a:t>tank, which </a:t>
            </a:r>
            <a:r>
              <a:rPr lang="en-US" sz="2000" dirty="0">
                <a:solidFill>
                  <a:srgbClr val="0000E0"/>
                </a:solidFill>
              </a:rPr>
              <a:t>constitutes your third and final look. SM consideration will only apply when all community billets are adequately filled</a:t>
            </a:r>
            <a:r>
              <a:rPr lang="en-US" sz="2000" dirty="0">
                <a:solidFill>
                  <a:schemeClr val="accent1">
                    <a:lumMod val="75000"/>
                  </a:schemeClr>
                </a:solidFill>
              </a:rPr>
              <a:t>. </a:t>
            </a:r>
          </a:p>
          <a:p>
            <a:pPr>
              <a:buNone/>
              <a:defRPr/>
            </a:pPr>
            <a:endParaRPr lang="en-US" sz="2000" dirty="0">
              <a:solidFill>
                <a:schemeClr val="bg2"/>
              </a:solidFill>
            </a:endParaRPr>
          </a:p>
          <a:p>
            <a:pPr>
              <a:buNone/>
              <a:defRPr/>
            </a:pPr>
            <a:endParaRPr lang="en-US" sz="2000" dirty="0">
              <a:solidFill>
                <a:schemeClr val="bg2"/>
              </a:solidFill>
            </a:endParaRPr>
          </a:p>
          <a:p>
            <a:pPr>
              <a:buFont typeface="Wingdings" pitchFamily="2" charset="2"/>
              <a:buChar char="Ø"/>
              <a:defRPr/>
            </a:pPr>
            <a:endParaRPr lang="en-US" sz="2000" dirty="0">
              <a:solidFill>
                <a:schemeClr val="bg2"/>
              </a:solidFill>
            </a:endParaRPr>
          </a:p>
          <a:p>
            <a:pPr lvl="1">
              <a:buClr>
                <a:srgbClr val="000099"/>
              </a:buClr>
              <a:defRPr/>
            </a:pPr>
            <a:endParaRPr lang="en-US" sz="2000" dirty="0">
              <a:solidFill>
                <a:schemeClr val="bg2"/>
              </a:solidFill>
            </a:endParaRPr>
          </a:p>
        </p:txBody>
      </p:sp>
    </p:spTree>
    <p:extLst>
      <p:ext uri="{BB962C8B-B14F-4D97-AF65-F5344CB8AC3E}">
        <p14:creationId xmlns:p14="http://schemas.microsoft.com/office/powerpoint/2010/main" val="563763555"/>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8300" y="0"/>
            <a:ext cx="5715000" cy="1123950"/>
          </a:xfrm>
        </p:spPr>
        <p:txBody>
          <a:bodyPr/>
          <a:lstStyle/>
          <a:p>
            <a:pPr algn="ctr">
              <a:defRPr/>
            </a:pPr>
            <a:r>
              <a:rPr lang="en-US" sz="2800" b="1" dirty="0">
                <a:solidFill>
                  <a:schemeClr val="tx1"/>
                </a:solidFill>
              </a:rPr>
              <a:t>Aviation Command Screen Board (ACSB) cont.</a:t>
            </a:r>
          </a:p>
        </p:txBody>
      </p:sp>
      <p:sp>
        <p:nvSpPr>
          <p:cNvPr id="3" name="Content Placeholder 2"/>
          <p:cNvSpPr>
            <a:spLocks noGrp="1"/>
          </p:cNvSpPr>
          <p:nvPr>
            <p:ph idx="1"/>
          </p:nvPr>
        </p:nvSpPr>
        <p:spPr>
          <a:xfrm>
            <a:off x="152400" y="1524000"/>
            <a:ext cx="8686800" cy="4800600"/>
          </a:xfrm>
        </p:spPr>
        <p:txBody>
          <a:bodyPr/>
          <a:lstStyle/>
          <a:p>
            <a:pPr>
              <a:buFont typeface="Arial" panose="020B0604020202020204" pitchFamily="34" charset="0"/>
              <a:buChar char="•"/>
              <a:defRPr/>
            </a:pPr>
            <a:r>
              <a:rPr lang="en-US" sz="2400" dirty="0">
                <a:solidFill>
                  <a:srgbClr val="0000E0"/>
                </a:solidFill>
              </a:rPr>
              <a:t> Aviation Commander Command is highly competitive and critical for an LDO’s career progression! </a:t>
            </a:r>
          </a:p>
          <a:p>
            <a:pPr>
              <a:buFont typeface="Arial" panose="020B0604020202020204" pitchFamily="34" charset="0"/>
              <a:buChar char="•"/>
              <a:defRPr/>
            </a:pPr>
            <a:r>
              <a:rPr lang="en-US" sz="2400" dirty="0">
                <a:solidFill>
                  <a:srgbClr val="0000E0"/>
                </a:solidFill>
              </a:rPr>
              <a:t> What makes the difference:</a:t>
            </a:r>
          </a:p>
          <a:p>
            <a:pPr lvl="1">
              <a:buClr>
                <a:srgbClr val="0000E0"/>
              </a:buClr>
              <a:buFont typeface="Wingdings" panose="05000000000000000000" pitchFamily="2" charset="2"/>
              <a:buChar char="§"/>
              <a:defRPr/>
            </a:pPr>
            <a:r>
              <a:rPr lang="en-US" sz="2400" dirty="0">
                <a:solidFill>
                  <a:srgbClr val="0000E0"/>
                </a:solidFill>
              </a:rPr>
              <a:t>O-4 Pinnacle tour FITREP ranking</a:t>
            </a:r>
          </a:p>
          <a:p>
            <a:pPr lvl="1">
              <a:buClr>
                <a:srgbClr val="0000E0"/>
              </a:buClr>
              <a:buFont typeface="Wingdings" panose="05000000000000000000" pitchFamily="2" charset="2"/>
              <a:buChar char="§"/>
              <a:defRPr/>
            </a:pPr>
            <a:r>
              <a:rPr lang="en-US" sz="2400" dirty="0">
                <a:solidFill>
                  <a:srgbClr val="0000E0"/>
                </a:solidFill>
              </a:rPr>
              <a:t>Post Pinnacle tour assignment and performance</a:t>
            </a:r>
          </a:p>
          <a:p>
            <a:pPr lvl="1">
              <a:buClr>
                <a:srgbClr val="0000E0"/>
              </a:buClr>
              <a:buFont typeface="Wingdings" panose="05000000000000000000" pitchFamily="2" charset="2"/>
              <a:buChar char="§"/>
              <a:defRPr/>
            </a:pPr>
            <a:r>
              <a:rPr lang="en-US" sz="2400" dirty="0">
                <a:solidFill>
                  <a:srgbClr val="0000E0"/>
                </a:solidFill>
              </a:rPr>
              <a:t>Sustained Superior Performance throughout your entire </a:t>
            </a:r>
            <a:r>
              <a:rPr lang="en-US" sz="2400" dirty="0" smtClean="0">
                <a:solidFill>
                  <a:srgbClr val="0000E0"/>
                </a:solidFill>
              </a:rPr>
              <a:t>record</a:t>
            </a:r>
            <a:endParaRPr lang="en-US" sz="2400" dirty="0">
              <a:solidFill>
                <a:srgbClr val="0000E0"/>
              </a:solidFill>
            </a:endParaRPr>
          </a:p>
          <a:p>
            <a:pPr lvl="1">
              <a:buClr>
                <a:srgbClr val="0000E0"/>
              </a:buClr>
              <a:buFont typeface="Wingdings" panose="05000000000000000000" pitchFamily="2" charset="2"/>
              <a:buChar char="§"/>
              <a:defRPr/>
            </a:pPr>
            <a:r>
              <a:rPr lang="en-US" sz="2400" dirty="0" smtClean="0">
                <a:solidFill>
                  <a:srgbClr val="0000E0"/>
                </a:solidFill>
              </a:rPr>
              <a:t>Evidence of Life Long Learning</a:t>
            </a:r>
            <a:endParaRPr lang="en-US" sz="2800" dirty="0">
              <a:solidFill>
                <a:srgbClr val="0000E0"/>
              </a:solidFill>
            </a:endParaRPr>
          </a:p>
          <a:p>
            <a:pPr>
              <a:buNone/>
              <a:defRPr/>
            </a:pPr>
            <a:endParaRPr lang="en-US" sz="2400" dirty="0">
              <a:solidFill>
                <a:schemeClr val="accent1">
                  <a:lumMod val="75000"/>
                </a:schemeClr>
              </a:solidFill>
            </a:endParaRPr>
          </a:p>
          <a:p>
            <a:pPr>
              <a:buNone/>
              <a:defRPr/>
            </a:pPr>
            <a:endParaRPr lang="en-US" sz="2400" dirty="0">
              <a:solidFill>
                <a:schemeClr val="accent1">
                  <a:lumMod val="75000"/>
                </a:schemeClr>
              </a:solidFill>
            </a:endParaRPr>
          </a:p>
          <a:p>
            <a:pPr>
              <a:buFont typeface="Wingdings" pitchFamily="2" charset="2"/>
              <a:buChar char="Ø"/>
              <a:defRPr/>
            </a:pPr>
            <a:endParaRPr lang="en-US" sz="2400" dirty="0">
              <a:solidFill>
                <a:schemeClr val="accent1">
                  <a:lumMod val="75000"/>
                </a:schemeClr>
              </a:solidFill>
            </a:endParaRPr>
          </a:p>
          <a:p>
            <a:pPr lvl="1">
              <a:buClr>
                <a:srgbClr val="000099"/>
              </a:buClr>
              <a:defRPr/>
            </a:pPr>
            <a:endParaRPr lang="en-US" sz="2400" dirty="0">
              <a:solidFill>
                <a:schemeClr val="accent1">
                  <a:lumMod val="75000"/>
                </a:schemeClr>
              </a:solidFill>
            </a:endParaRPr>
          </a:p>
        </p:txBody>
      </p:sp>
    </p:spTree>
    <p:extLst>
      <p:ext uri="{BB962C8B-B14F-4D97-AF65-F5344CB8AC3E}">
        <p14:creationId xmlns:p14="http://schemas.microsoft.com/office/powerpoint/2010/main" val="4000071199"/>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937500" cy="1123950"/>
          </a:xfrm>
        </p:spPr>
        <p:txBody>
          <a:bodyPr/>
          <a:lstStyle/>
          <a:p>
            <a:pPr>
              <a:defRPr/>
            </a:pPr>
            <a:r>
              <a:rPr lang="en-US" sz="2800" b="1" dirty="0">
                <a:solidFill>
                  <a:schemeClr val="tx1"/>
                </a:solidFill>
              </a:rPr>
              <a:t>FY25 Aviation Command Screen Board (ACSB) LDO Stats</a:t>
            </a:r>
          </a:p>
        </p:txBody>
      </p:sp>
      <p:sp>
        <p:nvSpPr>
          <p:cNvPr id="3" name="TextBox 2"/>
          <p:cNvSpPr txBox="1"/>
          <p:nvPr/>
        </p:nvSpPr>
        <p:spPr>
          <a:xfrm>
            <a:off x="277177" y="1265154"/>
            <a:ext cx="1757341" cy="1938992"/>
          </a:xfrm>
          <a:prstGeom prst="rect">
            <a:avLst/>
          </a:prstGeom>
          <a:noFill/>
        </p:spPr>
        <p:txBody>
          <a:bodyPr wrap="none" rtlCol="0">
            <a:spAutoFit/>
          </a:bodyPr>
          <a:lstStyle/>
          <a:p>
            <a:pPr algn="l"/>
            <a:r>
              <a:rPr lang="en-US" sz="2000" dirty="0"/>
              <a:t>12 Above Zone</a:t>
            </a:r>
          </a:p>
          <a:p>
            <a:pPr algn="l"/>
            <a:r>
              <a:rPr lang="en-US" sz="2000" dirty="0"/>
              <a:t>1 – 6310</a:t>
            </a:r>
          </a:p>
          <a:p>
            <a:pPr algn="l"/>
            <a:r>
              <a:rPr lang="en-US" sz="2000" dirty="0"/>
              <a:t>0 – 6320</a:t>
            </a:r>
          </a:p>
          <a:p>
            <a:pPr algn="l"/>
            <a:r>
              <a:rPr lang="en-US" sz="2000" dirty="0"/>
              <a:t>6 – 6330</a:t>
            </a:r>
          </a:p>
          <a:p>
            <a:pPr algn="l"/>
            <a:r>
              <a:rPr lang="en-US" sz="2000" dirty="0"/>
              <a:t>3 – 6360</a:t>
            </a:r>
          </a:p>
          <a:p>
            <a:pPr algn="l"/>
            <a:r>
              <a:rPr lang="en-US" sz="2000" dirty="0"/>
              <a:t>2 – 6390</a:t>
            </a:r>
          </a:p>
        </p:txBody>
      </p:sp>
      <p:sp>
        <p:nvSpPr>
          <p:cNvPr id="5" name="TextBox 4"/>
          <p:cNvSpPr txBox="1"/>
          <p:nvPr/>
        </p:nvSpPr>
        <p:spPr>
          <a:xfrm>
            <a:off x="230474" y="3377368"/>
            <a:ext cx="1353256" cy="1938992"/>
          </a:xfrm>
          <a:prstGeom prst="rect">
            <a:avLst/>
          </a:prstGeom>
          <a:noFill/>
        </p:spPr>
        <p:txBody>
          <a:bodyPr wrap="none" rtlCol="0">
            <a:spAutoFit/>
          </a:bodyPr>
          <a:lstStyle/>
          <a:p>
            <a:pPr algn="l"/>
            <a:r>
              <a:rPr lang="en-US" sz="2000" dirty="0"/>
              <a:t>14 In Zone</a:t>
            </a:r>
          </a:p>
          <a:p>
            <a:pPr algn="l"/>
            <a:r>
              <a:rPr lang="en-US" sz="2000" dirty="0"/>
              <a:t>3 – 6310</a:t>
            </a:r>
          </a:p>
          <a:p>
            <a:pPr algn="l"/>
            <a:r>
              <a:rPr lang="en-US" sz="2000" dirty="0"/>
              <a:t>0 – 6320</a:t>
            </a:r>
          </a:p>
          <a:p>
            <a:pPr algn="l"/>
            <a:r>
              <a:rPr lang="en-US" sz="2000" dirty="0"/>
              <a:t>7 – 6330</a:t>
            </a:r>
          </a:p>
          <a:p>
            <a:pPr algn="l"/>
            <a:r>
              <a:rPr lang="en-US" sz="2000" dirty="0"/>
              <a:t>3 – 6360</a:t>
            </a:r>
          </a:p>
          <a:p>
            <a:pPr algn="l"/>
            <a:r>
              <a:rPr lang="en-US" sz="2000" dirty="0"/>
              <a:t>1 – 6390</a:t>
            </a:r>
          </a:p>
        </p:txBody>
      </p:sp>
      <p:pic>
        <p:nvPicPr>
          <p:cNvPr id="9" name="Picture 8" descr="Table&#10;&#10;Description automatically generated with low confidence">
            <a:extLst>
              <a:ext uri="{FF2B5EF4-FFF2-40B4-BE49-F238E27FC236}">
                <a16:creationId xmlns:a16="http://schemas.microsoft.com/office/drawing/2014/main" id="{39D83DC0-F9FA-3309-06AB-7A66705173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9546" y="1120012"/>
            <a:ext cx="5756654" cy="5433188"/>
          </a:xfrm>
          <a:prstGeom prst="rect">
            <a:avLst/>
          </a:prstGeom>
        </p:spPr>
      </p:pic>
    </p:spTree>
    <p:extLst>
      <p:ext uri="{BB962C8B-B14F-4D97-AF65-F5344CB8AC3E}">
        <p14:creationId xmlns:p14="http://schemas.microsoft.com/office/powerpoint/2010/main" val="4232362186"/>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6679170" cy="1123950"/>
          </a:xfrm>
        </p:spPr>
        <p:txBody>
          <a:bodyPr/>
          <a:lstStyle/>
          <a:p>
            <a:pPr>
              <a:defRPr/>
            </a:pPr>
            <a:r>
              <a:rPr lang="en-US" sz="2800" b="1" dirty="0">
                <a:solidFill>
                  <a:schemeClr val="tx1"/>
                </a:solidFill>
              </a:rPr>
              <a:t>Aviation Command Screen Board (ACSB) LDO Stats cont.</a:t>
            </a:r>
          </a:p>
        </p:txBody>
      </p:sp>
      <p:sp>
        <p:nvSpPr>
          <p:cNvPr id="3" name="Content Placeholder 2"/>
          <p:cNvSpPr>
            <a:spLocks noGrp="1"/>
          </p:cNvSpPr>
          <p:nvPr>
            <p:ph idx="1"/>
          </p:nvPr>
        </p:nvSpPr>
        <p:spPr>
          <a:xfrm>
            <a:off x="228600" y="1905000"/>
            <a:ext cx="8686800" cy="4800600"/>
          </a:xfrm>
        </p:spPr>
        <p:txBody>
          <a:bodyPr/>
          <a:lstStyle/>
          <a:p>
            <a:pPr marL="3543300" lvl="8" indent="0" eaLnBrk="1" hangingPunct="1">
              <a:spcBef>
                <a:spcPct val="0"/>
              </a:spcBef>
              <a:buClrTx/>
              <a:buSzTx/>
              <a:buNone/>
              <a:defRPr/>
            </a:pPr>
            <a:r>
              <a:rPr lang="en-US" b="1" u="sng" kern="1200" dirty="0">
                <a:solidFill>
                  <a:srgbClr val="0000E0"/>
                </a:solidFill>
                <a:effectLst/>
                <a:latin typeface="Arial"/>
                <a:cs typeface="Times New Roman" pitchFamily="18" charset="0"/>
              </a:rPr>
              <a:t>Takeaways</a:t>
            </a:r>
          </a:p>
          <a:p>
            <a:pPr marL="3543300" lvl="8" indent="0" eaLnBrk="1" hangingPunct="1">
              <a:spcBef>
                <a:spcPct val="0"/>
              </a:spcBef>
              <a:buClrTx/>
              <a:buSzTx/>
              <a:buNone/>
              <a:defRPr/>
            </a:pPr>
            <a:endParaRPr lang="en-US" b="1" u="sng" kern="1200" dirty="0">
              <a:solidFill>
                <a:schemeClr val="accent1">
                  <a:lumMod val="75000"/>
                </a:schemeClr>
              </a:solidFill>
              <a:effectLst/>
              <a:latin typeface="Arial"/>
              <a:cs typeface="Times New Roman" pitchFamily="18" charset="0"/>
            </a:endParaRPr>
          </a:p>
          <a:p>
            <a:pPr marL="0" lvl="0" indent="0" eaLnBrk="1" hangingPunct="1">
              <a:spcBef>
                <a:spcPct val="0"/>
              </a:spcBef>
              <a:buClrTx/>
              <a:buSzTx/>
              <a:buNone/>
              <a:defRPr/>
            </a:pPr>
            <a:r>
              <a:rPr lang="en-US" sz="2000" b="1" kern="1200" dirty="0">
                <a:solidFill>
                  <a:srgbClr val="FF0000"/>
                </a:solidFill>
                <a:effectLst/>
                <a:latin typeface="Arial"/>
                <a:cs typeface="Times New Roman" pitchFamily="18" charset="0"/>
              </a:rPr>
              <a:t> </a:t>
            </a:r>
          </a:p>
          <a:p>
            <a:pPr lvl="0" eaLnBrk="1" hangingPunct="1">
              <a:spcBef>
                <a:spcPct val="0"/>
              </a:spcBef>
              <a:buClrTx/>
              <a:buSzTx/>
              <a:defRPr/>
            </a:pPr>
            <a:r>
              <a:rPr lang="en-US" sz="2000" b="1" kern="1200" dirty="0">
                <a:solidFill>
                  <a:srgbClr val="FF0000"/>
                </a:solidFill>
                <a:effectLst/>
                <a:latin typeface="Arial"/>
                <a:cs typeface="Times New Roman" pitchFamily="18" charset="0"/>
              </a:rPr>
              <a:t>FY-24</a:t>
            </a:r>
          </a:p>
          <a:p>
            <a:pPr lvl="0" eaLnBrk="1" hangingPunct="1">
              <a:spcBef>
                <a:spcPct val="0"/>
              </a:spcBef>
              <a:buClrTx/>
              <a:buSzTx/>
              <a:buFont typeface="Arial" panose="020B0604020202020204" pitchFamily="34" charset="0"/>
              <a:buChar char="•"/>
              <a:defRPr/>
            </a:pPr>
            <a:r>
              <a:rPr lang="en-US" sz="2000" b="1" kern="1200" dirty="0">
                <a:solidFill>
                  <a:srgbClr val="114FFB">
                    <a:lumMod val="75000"/>
                  </a:srgbClr>
                </a:solidFill>
                <a:effectLst/>
                <a:latin typeface="Arial"/>
                <a:cs typeface="Times New Roman" pitchFamily="18" charset="0"/>
              </a:rPr>
              <a:t> </a:t>
            </a:r>
            <a:r>
              <a:rPr lang="en-US" sz="2000" b="1" kern="1200" dirty="0">
                <a:solidFill>
                  <a:srgbClr val="114FFB">
                    <a:lumMod val="75000"/>
                  </a:srgbClr>
                </a:solidFill>
                <a:latin typeface="Arial"/>
                <a:cs typeface="Times New Roman" pitchFamily="18" charset="0"/>
              </a:rPr>
              <a:t>Sustained superior performance with HBO / </a:t>
            </a:r>
            <a:r>
              <a:rPr lang="en-US" sz="2000" b="1" kern="1200" dirty="0" err="1">
                <a:solidFill>
                  <a:srgbClr val="114FFB">
                    <a:lumMod val="75000"/>
                  </a:srgbClr>
                </a:solidFill>
                <a:latin typeface="Arial"/>
                <a:cs typeface="Times New Roman" pitchFamily="18" charset="0"/>
              </a:rPr>
              <a:t>SBO</a:t>
            </a:r>
            <a:r>
              <a:rPr lang="en-US" sz="1600" b="1" kern="1200" dirty="0">
                <a:solidFill>
                  <a:srgbClr val="114FFB">
                    <a:lumMod val="75000"/>
                  </a:srgbClr>
                </a:solidFill>
                <a:effectLst/>
                <a:latin typeface="Arial"/>
                <a:cs typeface="Times New Roman" pitchFamily="18" charset="0"/>
              </a:rPr>
              <a:t>.</a:t>
            </a:r>
          </a:p>
          <a:p>
            <a:pPr lvl="0" eaLnBrk="1" hangingPunct="1">
              <a:spcBef>
                <a:spcPct val="0"/>
              </a:spcBef>
              <a:buClrTx/>
              <a:buSzTx/>
              <a:buFont typeface="Arial" panose="020B0604020202020204" pitchFamily="34" charset="0"/>
              <a:buChar char="•"/>
              <a:defRPr/>
            </a:pPr>
            <a:r>
              <a:rPr lang="en-US" sz="2000" b="1" kern="1200" dirty="0">
                <a:solidFill>
                  <a:srgbClr val="114FFB">
                    <a:lumMod val="75000"/>
                  </a:srgbClr>
                </a:solidFill>
                <a:effectLst/>
                <a:latin typeface="Arial"/>
                <a:cs typeface="Times New Roman" pitchFamily="18" charset="0"/>
              </a:rPr>
              <a:t> </a:t>
            </a:r>
            <a:r>
              <a:rPr lang="en-US" sz="2000" b="1" kern="1200" dirty="0">
                <a:solidFill>
                  <a:srgbClr val="114FFB">
                    <a:lumMod val="75000"/>
                  </a:srgbClr>
                </a:solidFill>
                <a:latin typeface="Arial"/>
                <a:cs typeface="Times New Roman" pitchFamily="18" charset="0"/>
              </a:rPr>
              <a:t>Served in valued community jobs / consecutive hard tours</a:t>
            </a:r>
            <a:r>
              <a:rPr lang="en-US" sz="2000" b="1" kern="1200" dirty="0">
                <a:solidFill>
                  <a:srgbClr val="114FFB">
                    <a:lumMod val="75000"/>
                  </a:srgbClr>
                </a:solidFill>
                <a:effectLst/>
                <a:latin typeface="Arial"/>
                <a:cs typeface="Times New Roman" pitchFamily="18" charset="0"/>
              </a:rPr>
              <a:t>.</a:t>
            </a:r>
          </a:p>
          <a:p>
            <a:pPr lvl="0" eaLnBrk="1" hangingPunct="1">
              <a:spcBef>
                <a:spcPct val="0"/>
              </a:spcBef>
              <a:buClrTx/>
              <a:buSzTx/>
              <a:buFont typeface="Arial" panose="020B0604020202020204" pitchFamily="34" charset="0"/>
              <a:buChar char="•"/>
              <a:defRPr/>
            </a:pPr>
            <a:r>
              <a:rPr lang="en-US" sz="2000" b="1" kern="1200" dirty="0">
                <a:solidFill>
                  <a:srgbClr val="114FFB">
                    <a:lumMod val="75000"/>
                  </a:srgbClr>
                </a:solidFill>
                <a:effectLst/>
                <a:latin typeface="Arial"/>
                <a:cs typeface="Times New Roman" pitchFamily="18" charset="0"/>
              </a:rPr>
              <a:t> FDNF tour were valued.</a:t>
            </a:r>
          </a:p>
          <a:p>
            <a:pPr lvl="0" eaLnBrk="1" hangingPunct="1">
              <a:spcBef>
                <a:spcPct val="0"/>
              </a:spcBef>
              <a:buClrTx/>
              <a:buSzTx/>
              <a:buFont typeface="Arial" panose="020B0604020202020204" pitchFamily="34" charset="0"/>
              <a:buChar char="•"/>
              <a:defRPr/>
            </a:pPr>
            <a:endParaRPr lang="en-US" sz="2000" b="1" kern="1200" dirty="0">
              <a:solidFill>
                <a:srgbClr val="114FFB">
                  <a:lumMod val="75000"/>
                </a:srgbClr>
              </a:solidFill>
              <a:effectLst/>
              <a:latin typeface="Arial"/>
              <a:cs typeface="Times New Roman" pitchFamily="18" charset="0"/>
            </a:endParaRPr>
          </a:p>
          <a:p>
            <a:pPr lvl="0" eaLnBrk="1" hangingPunct="1">
              <a:spcBef>
                <a:spcPct val="0"/>
              </a:spcBef>
              <a:buClrTx/>
              <a:buSzTx/>
              <a:defRPr/>
            </a:pPr>
            <a:r>
              <a:rPr lang="en-US" sz="2000" b="1" kern="1200" dirty="0">
                <a:solidFill>
                  <a:srgbClr val="FF0000"/>
                </a:solidFill>
                <a:effectLst/>
                <a:latin typeface="Arial"/>
                <a:cs typeface="Times New Roman" pitchFamily="18" charset="0"/>
              </a:rPr>
              <a:t>FY-25</a:t>
            </a:r>
          </a:p>
          <a:p>
            <a:pPr lvl="0" eaLnBrk="1" hangingPunct="1">
              <a:spcBef>
                <a:spcPct val="0"/>
              </a:spcBef>
              <a:buClrTx/>
              <a:buSzTx/>
              <a:buFont typeface="Arial" panose="020B0604020202020204" pitchFamily="34" charset="0"/>
              <a:buChar char="•"/>
              <a:defRPr/>
            </a:pPr>
            <a:r>
              <a:rPr lang="en-US" sz="2000" b="1" kern="1200" dirty="0">
                <a:solidFill>
                  <a:schemeClr val="accent1">
                    <a:lumMod val="75000"/>
                  </a:schemeClr>
                </a:solidFill>
                <a:effectLst/>
                <a:latin typeface="Arial"/>
                <a:cs typeface="Times New Roman" pitchFamily="18" charset="0"/>
              </a:rPr>
              <a:t> </a:t>
            </a:r>
            <a:r>
              <a:rPr lang="en-US" sz="2000" b="1" kern="1200" dirty="0">
                <a:solidFill>
                  <a:srgbClr val="0000E0"/>
                </a:solidFill>
                <a:effectLst/>
                <a:latin typeface="Arial"/>
                <a:cs typeface="Times New Roman" pitchFamily="18" charset="0"/>
              </a:rPr>
              <a:t>Sustained superior performance with </a:t>
            </a:r>
            <a:r>
              <a:rPr lang="en-US" sz="2000" b="1" kern="1200" dirty="0">
                <a:solidFill>
                  <a:srgbClr val="0000E0"/>
                </a:solidFill>
                <a:latin typeface="Arial"/>
                <a:cs typeface="Times New Roman" pitchFamily="18" charset="0"/>
              </a:rPr>
              <a:t>HBO / </a:t>
            </a:r>
            <a:r>
              <a:rPr lang="en-US" sz="2000" b="1" kern="1200" dirty="0" err="1">
                <a:solidFill>
                  <a:srgbClr val="0000E0"/>
                </a:solidFill>
                <a:latin typeface="Arial"/>
                <a:cs typeface="Times New Roman" pitchFamily="18" charset="0"/>
              </a:rPr>
              <a:t>SBO</a:t>
            </a:r>
            <a:r>
              <a:rPr lang="en-US" sz="2000" b="1" kern="1200" dirty="0">
                <a:solidFill>
                  <a:srgbClr val="0000E0"/>
                </a:solidFill>
                <a:latin typeface="Arial"/>
                <a:cs typeface="Times New Roman" pitchFamily="18" charset="0"/>
              </a:rPr>
              <a:t> through entire </a:t>
            </a:r>
          </a:p>
          <a:p>
            <a:pPr marL="0" lvl="0" indent="0" eaLnBrk="1" hangingPunct="1">
              <a:spcBef>
                <a:spcPct val="0"/>
              </a:spcBef>
              <a:buClrTx/>
              <a:buSzTx/>
              <a:buNone/>
              <a:defRPr/>
            </a:pPr>
            <a:r>
              <a:rPr lang="en-US" sz="2000" b="1" kern="1200" dirty="0">
                <a:solidFill>
                  <a:srgbClr val="0000E0"/>
                </a:solidFill>
                <a:latin typeface="Arial"/>
                <a:cs typeface="Times New Roman" pitchFamily="18" charset="0"/>
              </a:rPr>
              <a:t>      body of work as a commissioned officer.</a:t>
            </a:r>
            <a:endParaRPr lang="en-US" sz="2000" b="1" kern="1200" dirty="0">
              <a:solidFill>
                <a:srgbClr val="0000E0"/>
              </a:solidFill>
              <a:effectLst/>
              <a:latin typeface="Arial"/>
              <a:cs typeface="Times New Roman" pitchFamily="18" charset="0"/>
            </a:endParaRPr>
          </a:p>
          <a:p>
            <a:pPr lvl="0" eaLnBrk="1" hangingPunct="1">
              <a:spcBef>
                <a:spcPct val="0"/>
              </a:spcBef>
              <a:buClrTx/>
              <a:buSzTx/>
              <a:buFont typeface="Arial" panose="020B0604020202020204" pitchFamily="34" charset="0"/>
              <a:buChar char="•"/>
              <a:defRPr/>
            </a:pPr>
            <a:r>
              <a:rPr lang="en-US" sz="2000" b="1" kern="1200" dirty="0">
                <a:solidFill>
                  <a:srgbClr val="0000E0"/>
                </a:solidFill>
                <a:effectLst/>
                <a:latin typeface="Arial"/>
                <a:cs typeface="Times New Roman" pitchFamily="18" charset="0"/>
              </a:rPr>
              <a:t> Multiple command recommendations.</a:t>
            </a:r>
          </a:p>
          <a:p>
            <a:pPr lvl="0" eaLnBrk="1" hangingPunct="1">
              <a:spcBef>
                <a:spcPct val="0"/>
              </a:spcBef>
              <a:buClrTx/>
              <a:buSzTx/>
              <a:buFont typeface="Arial" panose="020B0604020202020204" pitchFamily="34" charset="0"/>
              <a:buChar char="•"/>
              <a:defRPr/>
            </a:pPr>
            <a:r>
              <a:rPr lang="en-US" sz="2000" b="1" kern="1200" dirty="0">
                <a:solidFill>
                  <a:srgbClr val="0000E0"/>
                </a:solidFill>
                <a:effectLst/>
                <a:latin typeface="Arial"/>
                <a:cs typeface="Times New Roman" pitchFamily="18" charset="0"/>
              </a:rPr>
              <a:t> </a:t>
            </a:r>
            <a:r>
              <a:rPr lang="en-US" sz="2000" b="1" kern="1200" dirty="0" err="1">
                <a:solidFill>
                  <a:srgbClr val="0000E0"/>
                </a:solidFill>
                <a:latin typeface="Arial"/>
                <a:cs typeface="Times New Roman" pitchFamily="18" charset="0"/>
              </a:rPr>
              <a:t>PCS’d</a:t>
            </a:r>
            <a:r>
              <a:rPr lang="en-US" sz="2000" b="1" kern="1200" dirty="0">
                <a:solidFill>
                  <a:srgbClr val="0000E0"/>
                </a:solidFill>
                <a:latin typeface="Arial"/>
                <a:cs typeface="Times New Roman" pitchFamily="18" charset="0"/>
              </a:rPr>
              <a:t> to take the hard and valuable community jobs.</a:t>
            </a:r>
          </a:p>
          <a:p>
            <a:pPr marL="0" lvl="0" indent="0" eaLnBrk="1" hangingPunct="1">
              <a:spcBef>
                <a:spcPct val="0"/>
              </a:spcBef>
              <a:buClrTx/>
              <a:buSzTx/>
              <a:buNone/>
              <a:defRPr/>
            </a:pPr>
            <a:r>
              <a:rPr lang="en-US" sz="2000" b="1" kern="1200" dirty="0">
                <a:solidFill>
                  <a:srgbClr val="0000E0"/>
                </a:solidFill>
                <a:latin typeface="Arial"/>
                <a:cs typeface="Times New Roman" pitchFamily="18" charset="0"/>
              </a:rPr>
              <a:t> </a:t>
            </a:r>
            <a:endParaRPr lang="en-US" sz="2000" b="1" kern="1200" dirty="0">
              <a:solidFill>
                <a:srgbClr val="0000E0"/>
              </a:solidFill>
              <a:effectLst/>
              <a:latin typeface="Arial"/>
              <a:cs typeface="Times New Roman" pitchFamily="18" charset="0"/>
            </a:endParaRPr>
          </a:p>
          <a:p>
            <a:pPr lvl="0" eaLnBrk="1" hangingPunct="1">
              <a:spcBef>
                <a:spcPct val="0"/>
              </a:spcBef>
              <a:buClrTx/>
              <a:buSzTx/>
              <a:buFont typeface="Arial" panose="020B0604020202020204" pitchFamily="34" charset="0"/>
              <a:buChar char="•"/>
              <a:defRPr/>
            </a:pPr>
            <a:endParaRPr lang="en-US" sz="200" b="1" kern="1200" dirty="0">
              <a:solidFill>
                <a:srgbClr val="0000E0"/>
              </a:solidFill>
              <a:effectLst/>
              <a:latin typeface="Arial"/>
              <a:cs typeface="Times New Roman" pitchFamily="18" charset="0"/>
            </a:endParaRPr>
          </a:p>
          <a:p>
            <a:pPr marL="0" indent="0" eaLnBrk="1" hangingPunct="1">
              <a:spcBef>
                <a:spcPct val="0"/>
              </a:spcBef>
              <a:buClrTx/>
              <a:buSzTx/>
              <a:buNone/>
              <a:defRPr/>
            </a:pPr>
            <a:endParaRPr lang="en-US" sz="2000" b="1" kern="1200" dirty="0">
              <a:solidFill>
                <a:schemeClr val="accent1">
                  <a:lumMod val="75000"/>
                </a:schemeClr>
              </a:solidFill>
              <a:effectLst/>
              <a:latin typeface="Arial"/>
              <a:cs typeface="Times New Roman" pitchFamily="18" charset="0"/>
            </a:endParaRPr>
          </a:p>
          <a:p>
            <a:pPr marL="0" lvl="0" indent="0" eaLnBrk="1" hangingPunct="1">
              <a:spcBef>
                <a:spcPct val="0"/>
              </a:spcBef>
              <a:buClrTx/>
              <a:buSzTx/>
              <a:buNone/>
              <a:defRPr/>
            </a:pPr>
            <a:endParaRPr lang="en-US" sz="2000" b="1" kern="1200" dirty="0">
              <a:solidFill>
                <a:srgbClr val="000000"/>
              </a:solidFill>
              <a:effectLst/>
              <a:latin typeface="Arial"/>
              <a:cs typeface="Times New Roman" pitchFamily="18" charset="0"/>
            </a:endParaRPr>
          </a:p>
          <a:p>
            <a:pPr marL="0" indent="0" eaLnBrk="1" hangingPunct="1">
              <a:spcBef>
                <a:spcPct val="0"/>
              </a:spcBef>
              <a:buClrTx/>
              <a:buSzTx/>
              <a:buNone/>
              <a:defRPr/>
            </a:pPr>
            <a:endParaRPr lang="en-US" sz="2000" b="1" kern="1200" dirty="0">
              <a:solidFill>
                <a:srgbClr val="000000"/>
              </a:solidFill>
              <a:effectLst/>
              <a:latin typeface="Arial"/>
              <a:cs typeface="Times New Roman" pitchFamily="18" charset="0"/>
            </a:endParaRPr>
          </a:p>
          <a:p>
            <a:pPr marL="0" indent="0" eaLnBrk="1" hangingPunct="1">
              <a:spcBef>
                <a:spcPts val="400"/>
              </a:spcBef>
              <a:buClrTx/>
              <a:buSzTx/>
              <a:buNone/>
              <a:defRPr/>
            </a:pPr>
            <a:r>
              <a:rPr lang="en-US" sz="1800" b="1" dirty="0">
                <a:solidFill>
                  <a:srgbClr val="000000"/>
                </a:solidFill>
                <a:effectLst/>
                <a:latin typeface="Arial"/>
                <a:cs typeface="Courier New" pitchFamily="49" charset="0"/>
              </a:rPr>
              <a:t>       </a:t>
            </a:r>
            <a:endParaRPr lang="en-US" sz="2400" dirty="0">
              <a:solidFill>
                <a:schemeClr val="bg2"/>
              </a:solidFill>
            </a:endParaRPr>
          </a:p>
        </p:txBody>
      </p:sp>
      <p:sp>
        <p:nvSpPr>
          <p:cNvPr id="5" name="5-Point Star 4"/>
          <p:cNvSpPr/>
          <p:nvPr/>
        </p:nvSpPr>
        <p:spPr bwMode="auto">
          <a:xfrm>
            <a:off x="990600" y="680984"/>
            <a:ext cx="2689573" cy="2286000"/>
          </a:xfrm>
          <a:prstGeom prst="star5">
            <a:avLst/>
          </a:prstGeom>
          <a:solidFill>
            <a:schemeClr val="bg1"/>
          </a:solidFill>
          <a:ln w="19050" cap="flat" cmpd="sng" algn="ctr">
            <a:solidFill>
              <a:srgbClr val="0000E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dirty="0">
                <a:solidFill>
                  <a:srgbClr val="0000E0"/>
                </a:solidFill>
              </a:rPr>
              <a:t>Your whole body of work matters!</a:t>
            </a:r>
            <a:endParaRPr kumimoji="0" lang="en-US" sz="1200" b="1" i="0" u="none" strike="noStrike" cap="none" normalizeH="0" baseline="0" dirty="0">
              <a:ln>
                <a:noFill/>
              </a:ln>
              <a:solidFill>
                <a:srgbClr val="0000E0"/>
              </a:solidFill>
              <a:effectLst/>
            </a:endParaRPr>
          </a:p>
        </p:txBody>
      </p:sp>
      <p:sp>
        <p:nvSpPr>
          <p:cNvPr id="7" name="5-Point Star 6"/>
          <p:cNvSpPr/>
          <p:nvPr/>
        </p:nvSpPr>
        <p:spPr bwMode="auto">
          <a:xfrm>
            <a:off x="5257800" y="528584"/>
            <a:ext cx="3124200" cy="2590800"/>
          </a:xfrm>
          <a:prstGeom prst="star5">
            <a:avLst/>
          </a:prstGeom>
          <a:solidFill>
            <a:schemeClr val="bg1"/>
          </a:solidFill>
          <a:ln w="19050" cap="flat" cmpd="sng" algn="ctr">
            <a:solidFill>
              <a:srgbClr val="0000E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dirty="0">
                <a:solidFill>
                  <a:srgbClr val="0000E0"/>
                </a:solidFill>
              </a:rPr>
              <a:t>The #1 criteria for selection is sustained superior performance!</a:t>
            </a:r>
            <a:endParaRPr kumimoji="0" lang="en-US" sz="1000" b="1" i="0" u="none" strike="noStrike" cap="none" normalizeH="0" baseline="0" dirty="0">
              <a:ln>
                <a:noFill/>
              </a:ln>
              <a:solidFill>
                <a:srgbClr val="0000E0"/>
              </a:solidFill>
              <a:effectLst/>
            </a:endParaRPr>
          </a:p>
        </p:txBody>
      </p:sp>
    </p:spTree>
    <p:extLst>
      <p:ext uri="{BB962C8B-B14F-4D97-AF65-F5344CB8AC3E}">
        <p14:creationId xmlns:p14="http://schemas.microsoft.com/office/powerpoint/2010/main" val="62813305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4361" y="1461400"/>
            <a:ext cx="3459830" cy="2302360"/>
          </a:xfrm>
          <a:prstGeom prst="rect">
            <a:avLst/>
          </a:prstGeom>
          <a:ln>
            <a:noFill/>
          </a:ln>
          <a:effectLst>
            <a:softEdge rad="112500"/>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980" y="1401429"/>
            <a:ext cx="3750733" cy="2495942"/>
          </a:xfrm>
          <a:prstGeom prst="rect">
            <a:avLst/>
          </a:prstGeom>
          <a:ln>
            <a:noFill/>
          </a:ln>
          <a:effectLst>
            <a:softEdge rad="112500"/>
          </a:effectLst>
        </p:spPr>
      </p:pic>
      <p:sp>
        <p:nvSpPr>
          <p:cNvPr id="2" name="Title 1"/>
          <p:cNvSpPr>
            <a:spLocks noGrp="1"/>
          </p:cNvSpPr>
          <p:nvPr>
            <p:ph type="title"/>
          </p:nvPr>
        </p:nvSpPr>
        <p:spPr/>
        <p:txBody>
          <a:bodyPr/>
          <a:lstStyle/>
          <a:p>
            <a:pPr eaLnBrk="1" hangingPunct="1"/>
            <a:r>
              <a:rPr lang="en-US" sz="3600" b="1" dirty="0">
                <a:solidFill>
                  <a:schemeClr val="tx1"/>
                </a:solidFill>
                <a:latin typeface="Arial" panose="020B0604020202020204" pitchFamily="34" charset="0"/>
              </a:rPr>
              <a:t>PERS-43 Organization</a:t>
            </a:r>
          </a:p>
        </p:txBody>
      </p:sp>
      <p:sp>
        <p:nvSpPr>
          <p:cNvPr id="3" name="TextBox 2"/>
          <p:cNvSpPr txBox="1"/>
          <p:nvPr/>
        </p:nvSpPr>
        <p:spPr>
          <a:xfrm>
            <a:off x="6022428" y="3832289"/>
            <a:ext cx="346841" cy="200055"/>
          </a:xfrm>
          <a:prstGeom prst="rect">
            <a:avLst/>
          </a:prstGeom>
          <a:solidFill>
            <a:schemeClr val="bg1"/>
          </a:solidFill>
        </p:spPr>
        <p:txBody>
          <a:bodyPr wrap="square" rtlCol="0">
            <a:spAutoFit/>
          </a:bodyPr>
          <a:lstStyle/>
          <a:p>
            <a:endParaRPr lang="en-US" sz="700" dirty="0"/>
          </a:p>
        </p:txBody>
      </p:sp>
      <p:sp>
        <p:nvSpPr>
          <p:cNvPr id="6" name="TextBox 5"/>
          <p:cNvSpPr txBox="1"/>
          <p:nvPr/>
        </p:nvSpPr>
        <p:spPr>
          <a:xfrm>
            <a:off x="6679330" y="3827031"/>
            <a:ext cx="346841" cy="200055"/>
          </a:xfrm>
          <a:prstGeom prst="rect">
            <a:avLst/>
          </a:prstGeom>
          <a:solidFill>
            <a:schemeClr val="bg1"/>
          </a:solidFill>
        </p:spPr>
        <p:txBody>
          <a:bodyPr wrap="square" rtlCol="0">
            <a:spAutoFit/>
          </a:bodyPr>
          <a:lstStyle/>
          <a:p>
            <a:endParaRPr lang="en-US" sz="700" dirty="0"/>
          </a:p>
        </p:txBody>
      </p:sp>
      <p:sp>
        <p:nvSpPr>
          <p:cNvPr id="9" name="TextBox 8"/>
          <p:cNvSpPr txBox="1"/>
          <p:nvPr/>
        </p:nvSpPr>
        <p:spPr>
          <a:xfrm>
            <a:off x="7367762" y="3853303"/>
            <a:ext cx="346841" cy="200055"/>
          </a:xfrm>
          <a:prstGeom prst="rect">
            <a:avLst/>
          </a:prstGeom>
          <a:solidFill>
            <a:schemeClr val="bg1"/>
          </a:solidFill>
        </p:spPr>
        <p:txBody>
          <a:bodyPr wrap="square" rtlCol="0">
            <a:spAutoFit/>
          </a:bodyPr>
          <a:lstStyle/>
          <a:p>
            <a:endParaRPr lang="en-US" sz="700" dirty="0"/>
          </a:p>
        </p:txBody>
      </p:sp>
      <p:sp>
        <p:nvSpPr>
          <p:cNvPr id="10" name="TextBox 9"/>
          <p:cNvSpPr txBox="1"/>
          <p:nvPr/>
        </p:nvSpPr>
        <p:spPr>
          <a:xfrm>
            <a:off x="7977371" y="3832278"/>
            <a:ext cx="346841" cy="200055"/>
          </a:xfrm>
          <a:prstGeom prst="rect">
            <a:avLst/>
          </a:prstGeom>
          <a:solidFill>
            <a:schemeClr val="bg1"/>
          </a:solidFill>
        </p:spPr>
        <p:txBody>
          <a:bodyPr wrap="square" rtlCol="0">
            <a:spAutoFit/>
          </a:bodyPr>
          <a:lstStyle/>
          <a:p>
            <a:endParaRPr lang="en-US" sz="700" dirty="0"/>
          </a:p>
        </p:txBody>
      </p:sp>
      <p:sp>
        <p:nvSpPr>
          <p:cNvPr id="8" name="TextBox 7"/>
          <p:cNvSpPr txBox="1"/>
          <p:nvPr/>
        </p:nvSpPr>
        <p:spPr>
          <a:xfrm>
            <a:off x="6022428" y="3715657"/>
            <a:ext cx="346841" cy="307777"/>
          </a:xfrm>
          <a:prstGeom prst="rect">
            <a:avLst/>
          </a:prstGeom>
          <a:solidFill>
            <a:schemeClr val="bg1"/>
          </a:solidFill>
        </p:spPr>
        <p:txBody>
          <a:bodyPr wrap="square" rtlCol="0">
            <a:spAutoFit/>
          </a:bodyPr>
          <a:lstStyle/>
          <a:p>
            <a:endParaRPr lang="en-US" sz="1400" dirty="0"/>
          </a:p>
        </p:txBody>
      </p:sp>
      <p:sp>
        <p:nvSpPr>
          <p:cNvPr id="14" name="TextBox 13"/>
          <p:cNvSpPr txBox="1"/>
          <p:nvPr/>
        </p:nvSpPr>
        <p:spPr>
          <a:xfrm>
            <a:off x="6653058" y="3733148"/>
            <a:ext cx="346841" cy="307777"/>
          </a:xfrm>
          <a:prstGeom prst="rect">
            <a:avLst/>
          </a:prstGeom>
          <a:solidFill>
            <a:schemeClr val="bg1"/>
          </a:solidFill>
        </p:spPr>
        <p:txBody>
          <a:bodyPr wrap="square" rtlCol="0">
            <a:spAutoFit/>
          </a:bodyPr>
          <a:lstStyle/>
          <a:p>
            <a:endParaRPr lang="en-US" sz="1400" dirty="0"/>
          </a:p>
        </p:txBody>
      </p:sp>
      <p:sp>
        <p:nvSpPr>
          <p:cNvPr id="15" name="TextBox 14"/>
          <p:cNvSpPr txBox="1"/>
          <p:nvPr/>
        </p:nvSpPr>
        <p:spPr>
          <a:xfrm>
            <a:off x="7373282" y="3724556"/>
            <a:ext cx="346841" cy="307777"/>
          </a:xfrm>
          <a:prstGeom prst="rect">
            <a:avLst/>
          </a:prstGeom>
          <a:solidFill>
            <a:schemeClr val="bg1"/>
          </a:solidFill>
        </p:spPr>
        <p:txBody>
          <a:bodyPr wrap="square" rtlCol="0">
            <a:spAutoFit/>
          </a:bodyPr>
          <a:lstStyle/>
          <a:p>
            <a:endParaRPr lang="en-US" sz="1400" dirty="0"/>
          </a:p>
        </p:txBody>
      </p:sp>
      <p:sp>
        <p:nvSpPr>
          <p:cNvPr id="16" name="TextBox 15"/>
          <p:cNvSpPr txBox="1"/>
          <p:nvPr/>
        </p:nvSpPr>
        <p:spPr>
          <a:xfrm>
            <a:off x="8030184" y="3733147"/>
            <a:ext cx="346841" cy="307777"/>
          </a:xfrm>
          <a:prstGeom prst="rect">
            <a:avLst/>
          </a:prstGeom>
          <a:solidFill>
            <a:schemeClr val="bg1"/>
          </a:solidFill>
        </p:spPr>
        <p:txBody>
          <a:bodyPr wrap="square" rtlCol="0">
            <a:spAutoFit/>
          </a:bodyPr>
          <a:lstStyle/>
          <a:p>
            <a:endParaRPr lang="en-US" sz="1400" dirty="0"/>
          </a:p>
        </p:txBody>
      </p:sp>
      <p:sp>
        <p:nvSpPr>
          <p:cNvPr id="18" name="Rectangle 17"/>
          <p:cNvSpPr>
            <a:spLocks noChangeArrowheads="1"/>
          </p:cNvSpPr>
          <p:nvPr/>
        </p:nvSpPr>
        <p:spPr bwMode="auto">
          <a:xfrm>
            <a:off x="0" y="5903898"/>
            <a:ext cx="9144000" cy="577344"/>
          </a:xfrm>
          <a:prstGeom prst="rect">
            <a:avLst/>
          </a:prstGeom>
          <a:solidFill>
            <a:srgbClr val="000066"/>
          </a:solidFill>
          <a:ln w="12700">
            <a:noFill/>
            <a:miter lim="800000"/>
            <a:headEnd type="none" w="sm" len="sm"/>
            <a:tailEnd type="none" w="sm" len="sm"/>
          </a:ln>
        </p:spPr>
        <p:txBody>
          <a:bodyPr wrap="square" anchor="ctr">
            <a:noAutofit/>
          </a:bodyPr>
          <a:lstStyle/>
          <a:p>
            <a:pPr marL="742950" lvl="1" indent="-285750" eaLnBrk="1" hangingPunct="1">
              <a:spcBef>
                <a:spcPct val="20000"/>
              </a:spcBef>
              <a:buClr>
                <a:srgbClr val="333399"/>
              </a:buClr>
              <a:defRPr/>
            </a:pPr>
            <a:r>
              <a:rPr lang="en-US" sz="2800" dirty="0">
                <a:solidFill>
                  <a:srgbClr val="FFFF00"/>
                </a:solidFill>
                <a:latin typeface="Arial"/>
              </a:rPr>
              <a:t>Serving Over 14,000 Officers</a:t>
            </a:r>
          </a:p>
        </p:txBody>
      </p:sp>
      <p:grpSp>
        <p:nvGrpSpPr>
          <p:cNvPr id="89" name="Group 88"/>
          <p:cNvGrpSpPr/>
          <p:nvPr/>
        </p:nvGrpSpPr>
        <p:grpSpPr>
          <a:xfrm>
            <a:off x="188414" y="1726922"/>
            <a:ext cx="8571969" cy="4066577"/>
            <a:chOff x="188414" y="1726922"/>
            <a:chExt cx="8571969" cy="4066577"/>
          </a:xfrm>
        </p:grpSpPr>
        <p:sp>
          <p:nvSpPr>
            <p:cNvPr id="90" name="Freeform 89"/>
            <p:cNvSpPr/>
            <p:nvPr/>
          </p:nvSpPr>
          <p:spPr>
            <a:xfrm>
              <a:off x="4421219" y="2446422"/>
              <a:ext cx="91440" cy="723461"/>
            </a:xfrm>
            <a:custGeom>
              <a:avLst/>
              <a:gdLst/>
              <a:ahLst/>
              <a:cxnLst/>
              <a:rect l="0" t="0" r="0" b="0"/>
              <a:pathLst>
                <a:path>
                  <a:moveTo>
                    <a:pt x="0" y="0"/>
                  </a:moveTo>
                  <a:lnTo>
                    <a:pt x="0" y="769643"/>
                  </a:lnTo>
                  <a:lnTo>
                    <a:pt x="210337" y="769643"/>
                  </a:lnTo>
                </a:path>
              </a:pathLst>
            </a:custGeom>
            <a:noFill/>
            <a:ln w="9525" cap="flat" cmpd="sng" algn="ctr">
              <a:solidFill>
                <a:srgbClr val="3333CC">
                  <a:tint val="90000"/>
                  <a:hueOff val="0"/>
                  <a:satOff val="0"/>
                  <a:lumOff val="0"/>
                  <a:alphaOff val="0"/>
                </a:srgbClr>
              </a:solidFill>
              <a:prstDash val="solid"/>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a:p>
          </p:txBody>
        </p:sp>
        <p:sp>
          <p:nvSpPr>
            <p:cNvPr id="91" name="Freeform 90"/>
            <p:cNvSpPr/>
            <p:nvPr/>
          </p:nvSpPr>
          <p:spPr>
            <a:xfrm>
              <a:off x="4424569" y="2446422"/>
              <a:ext cx="3764042" cy="1792591"/>
            </a:xfrm>
            <a:custGeom>
              <a:avLst/>
              <a:gdLst/>
              <a:ahLst/>
              <a:cxnLst/>
              <a:rect l="0" t="0" r="0" b="0"/>
              <a:pathLst>
                <a:path>
                  <a:moveTo>
                    <a:pt x="0" y="0"/>
                  </a:moveTo>
                  <a:lnTo>
                    <a:pt x="0" y="1505768"/>
                  </a:lnTo>
                  <a:lnTo>
                    <a:pt x="3963119" y="1505768"/>
                  </a:lnTo>
                  <a:lnTo>
                    <a:pt x="3963119" y="1617480"/>
                  </a:lnTo>
                </a:path>
              </a:pathLst>
            </a:custGeom>
            <a:noFill/>
            <a:ln w="9525" cap="flat" cmpd="sng" algn="ctr">
              <a:solidFill>
                <a:srgbClr val="3333CC">
                  <a:tint val="90000"/>
                  <a:hueOff val="0"/>
                  <a:satOff val="0"/>
                  <a:lumOff val="0"/>
                  <a:alphaOff val="0"/>
                </a:srgbClr>
              </a:solidFill>
              <a:prstDash val="solid"/>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a:p>
          </p:txBody>
        </p:sp>
        <p:sp>
          <p:nvSpPr>
            <p:cNvPr id="92" name="Freeform 91"/>
            <p:cNvSpPr/>
            <p:nvPr/>
          </p:nvSpPr>
          <p:spPr>
            <a:xfrm>
              <a:off x="4421036" y="2446422"/>
              <a:ext cx="2946726" cy="1099714"/>
            </a:xfrm>
            <a:custGeom>
              <a:avLst/>
              <a:gdLst/>
              <a:ahLst/>
              <a:cxnLst/>
              <a:rect l="0" t="0" r="0" b="0"/>
              <a:pathLst>
                <a:path>
                  <a:moveTo>
                    <a:pt x="0" y="0"/>
                  </a:moveTo>
                  <a:lnTo>
                    <a:pt x="0" y="1505768"/>
                  </a:lnTo>
                  <a:lnTo>
                    <a:pt x="2626025" y="1505768"/>
                  </a:lnTo>
                  <a:lnTo>
                    <a:pt x="2626025" y="1617480"/>
                  </a:lnTo>
                </a:path>
              </a:pathLst>
            </a:custGeom>
            <a:noFill/>
            <a:ln w="9525" cap="flat" cmpd="sng" algn="ctr">
              <a:solidFill>
                <a:srgbClr val="3333CC">
                  <a:tint val="90000"/>
                  <a:hueOff val="0"/>
                  <a:satOff val="0"/>
                  <a:lumOff val="0"/>
                  <a:alphaOff val="0"/>
                </a:srgbClr>
              </a:solidFill>
              <a:prstDash val="solid"/>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a:p>
          </p:txBody>
        </p:sp>
        <p:sp>
          <p:nvSpPr>
            <p:cNvPr id="93" name="Freeform 92"/>
            <p:cNvSpPr/>
            <p:nvPr/>
          </p:nvSpPr>
          <p:spPr>
            <a:xfrm>
              <a:off x="4421036" y="2446422"/>
              <a:ext cx="1216967" cy="1792596"/>
            </a:xfrm>
            <a:custGeom>
              <a:avLst/>
              <a:gdLst/>
              <a:ahLst/>
              <a:cxnLst/>
              <a:rect l="0" t="0" r="0" b="0"/>
              <a:pathLst>
                <a:path>
                  <a:moveTo>
                    <a:pt x="0" y="0"/>
                  </a:moveTo>
                  <a:lnTo>
                    <a:pt x="0" y="1505768"/>
                  </a:lnTo>
                  <a:lnTo>
                    <a:pt x="1260566" y="1505768"/>
                  </a:lnTo>
                  <a:lnTo>
                    <a:pt x="1260566" y="1617480"/>
                  </a:lnTo>
                </a:path>
              </a:pathLst>
            </a:custGeom>
            <a:noFill/>
            <a:ln w="9525" cap="flat" cmpd="sng" algn="ctr">
              <a:solidFill>
                <a:srgbClr val="3333CC">
                  <a:tint val="90000"/>
                  <a:hueOff val="0"/>
                  <a:satOff val="0"/>
                  <a:lumOff val="0"/>
                  <a:alphaOff val="0"/>
                </a:srgbClr>
              </a:solidFill>
              <a:prstDash val="solid"/>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a:p>
          </p:txBody>
        </p:sp>
        <p:sp>
          <p:nvSpPr>
            <p:cNvPr id="94" name="Freeform 93"/>
            <p:cNvSpPr/>
            <p:nvPr/>
          </p:nvSpPr>
          <p:spPr>
            <a:xfrm>
              <a:off x="4322266" y="2446422"/>
              <a:ext cx="91440" cy="1792596"/>
            </a:xfrm>
            <a:custGeom>
              <a:avLst/>
              <a:gdLst/>
              <a:ahLst/>
              <a:cxnLst/>
              <a:rect l="0" t="0" r="0" b="0"/>
              <a:pathLst>
                <a:path>
                  <a:moveTo>
                    <a:pt x="100863" y="0"/>
                  </a:moveTo>
                  <a:lnTo>
                    <a:pt x="100863" y="1505768"/>
                  </a:lnTo>
                  <a:lnTo>
                    <a:pt x="45720" y="1505768"/>
                  </a:lnTo>
                  <a:lnTo>
                    <a:pt x="45720" y="1617480"/>
                  </a:lnTo>
                </a:path>
              </a:pathLst>
            </a:custGeom>
            <a:noFill/>
            <a:ln w="9525" cap="flat" cmpd="sng" algn="ctr">
              <a:solidFill>
                <a:srgbClr val="3333CC">
                  <a:tint val="90000"/>
                  <a:hueOff val="0"/>
                  <a:satOff val="0"/>
                  <a:lumOff val="0"/>
                  <a:alphaOff val="0"/>
                </a:srgbClr>
              </a:solidFill>
              <a:prstDash val="solid"/>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a:p>
          </p:txBody>
        </p:sp>
        <p:sp>
          <p:nvSpPr>
            <p:cNvPr id="95" name="Freeform 94"/>
            <p:cNvSpPr/>
            <p:nvPr/>
          </p:nvSpPr>
          <p:spPr>
            <a:xfrm>
              <a:off x="3078687" y="2448221"/>
              <a:ext cx="1380922" cy="1664880"/>
            </a:xfrm>
            <a:custGeom>
              <a:avLst/>
              <a:gdLst/>
              <a:ahLst/>
              <a:cxnLst/>
              <a:rect l="0" t="0" r="0" b="0"/>
              <a:pathLst>
                <a:path>
                  <a:moveTo>
                    <a:pt x="1342488" y="0"/>
                  </a:moveTo>
                  <a:lnTo>
                    <a:pt x="1342488" y="1505768"/>
                  </a:lnTo>
                  <a:lnTo>
                    <a:pt x="0" y="1505768"/>
                  </a:lnTo>
                  <a:lnTo>
                    <a:pt x="0" y="1617480"/>
                  </a:lnTo>
                </a:path>
              </a:pathLst>
            </a:custGeom>
            <a:noFill/>
            <a:ln w="9525" cap="flat" cmpd="sng" algn="ctr">
              <a:solidFill>
                <a:srgbClr val="3333CC">
                  <a:tint val="90000"/>
                  <a:hueOff val="0"/>
                  <a:satOff val="0"/>
                  <a:lumOff val="0"/>
                  <a:alphaOff val="0"/>
                </a:srgbClr>
              </a:solidFill>
              <a:prstDash val="solid"/>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a:p>
          </p:txBody>
        </p:sp>
        <p:sp>
          <p:nvSpPr>
            <p:cNvPr id="96" name="Freeform 95"/>
            <p:cNvSpPr/>
            <p:nvPr/>
          </p:nvSpPr>
          <p:spPr>
            <a:xfrm>
              <a:off x="1789477" y="2446422"/>
              <a:ext cx="2497390" cy="1792596"/>
            </a:xfrm>
            <a:custGeom>
              <a:avLst/>
              <a:gdLst/>
              <a:ahLst/>
              <a:cxnLst/>
              <a:rect l="0" t="0" r="0" b="0"/>
              <a:pathLst>
                <a:path>
                  <a:moveTo>
                    <a:pt x="2629833" y="0"/>
                  </a:moveTo>
                  <a:lnTo>
                    <a:pt x="2629833" y="1505768"/>
                  </a:lnTo>
                  <a:lnTo>
                    <a:pt x="0" y="1505768"/>
                  </a:lnTo>
                  <a:lnTo>
                    <a:pt x="0" y="1617480"/>
                  </a:lnTo>
                </a:path>
              </a:pathLst>
            </a:custGeom>
            <a:noFill/>
            <a:ln w="9525" cap="flat" cmpd="sng" algn="ctr">
              <a:solidFill>
                <a:srgbClr val="3333CC">
                  <a:tint val="90000"/>
                  <a:hueOff val="0"/>
                  <a:satOff val="0"/>
                  <a:lumOff val="0"/>
                  <a:alphaOff val="0"/>
                </a:srgbClr>
              </a:solidFill>
              <a:prstDash val="solid"/>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a:p>
          </p:txBody>
        </p:sp>
        <p:sp>
          <p:nvSpPr>
            <p:cNvPr id="97" name="Freeform 96"/>
            <p:cNvSpPr/>
            <p:nvPr/>
          </p:nvSpPr>
          <p:spPr>
            <a:xfrm>
              <a:off x="503869" y="2446422"/>
              <a:ext cx="3765342" cy="1792596"/>
            </a:xfrm>
            <a:custGeom>
              <a:avLst/>
              <a:gdLst/>
              <a:ahLst/>
              <a:cxnLst/>
              <a:rect l="0" t="0" r="0" b="0"/>
              <a:pathLst>
                <a:path>
                  <a:moveTo>
                    <a:pt x="3917179" y="0"/>
                  </a:moveTo>
                  <a:lnTo>
                    <a:pt x="3917179" y="1505768"/>
                  </a:lnTo>
                  <a:lnTo>
                    <a:pt x="0" y="1505768"/>
                  </a:lnTo>
                  <a:lnTo>
                    <a:pt x="0" y="1617480"/>
                  </a:lnTo>
                </a:path>
              </a:pathLst>
            </a:custGeom>
            <a:noFill/>
            <a:ln w="9525" cap="flat" cmpd="sng" algn="ctr">
              <a:solidFill>
                <a:srgbClr val="3333CC">
                  <a:tint val="90000"/>
                  <a:hueOff val="0"/>
                  <a:satOff val="0"/>
                  <a:lumOff val="0"/>
                  <a:alphaOff val="0"/>
                </a:srgbClr>
              </a:solidFill>
              <a:prstDash val="solid"/>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a:p>
          </p:txBody>
        </p:sp>
        <p:sp>
          <p:nvSpPr>
            <p:cNvPr id="98" name="Freeform 97"/>
            <p:cNvSpPr/>
            <p:nvPr/>
          </p:nvSpPr>
          <p:spPr>
            <a:xfrm>
              <a:off x="3413745" y="1726922"/>
              <a:ext cx="2106387" cy="719500"/>
            </a:xfrm>
            <a:custGeom>
              <a:avLst/>
              <a:gdLst>
                <a:gd name="connsiteX0" fmla="*/ 0 w 2106387"/>
                <a:gd name="connsiteY0" fmla="*/ 0 h 719500"/>
                <a:gd name="connsiteX1" fmla="*/ 2106387 w 2106387"/>
                <a:gd name="connsiteY1" fmla="*/ 0 h 719500"/>
                <a:gd name="connsiteX2" fmla="*/ 2106387 w 2106387"/>
                <a:gd name="connsiteY2" fmla="*/ 719500 h 719500"/>
                <a:gd name="connsiteX3" fmla="*/ 0 w 2106387"/>
                <a:gd name="connsiteY3" fmla="*/ 719500 h 719500"/>
                <a:gd name="connsiteX4" fmla="*/ 0 w 2106387"/>
                <a:gd name="connsiteY4" fmla="*/ 0 h 719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387" h="719500">
                  <a:moveTo>
                    <a:pt x="0" y="0"/>
                  </a:moveTo>
                  <a:lnTo>
                    <a:pt x="2106387" y="0"/>
                  </a:lnTo>
                  <a:lnTo>
                    <a:pt x="2106387" y="719500"/>
                  </a:lnTo>
                  <a:lnTo>
                    <a:pt x="0" y="719500"/>
                  </a:lnTo>
                  <a:lnTo>
                    <a:pt x="0" y="0"/>
                  </a:lnTo>
                  <a:close/>
                </a:path>
              </a:pathLst>
            </a:custGeom>
            <a:gradFill rotWithShape="0">
              <a:gsLst>
                <a:gs pos="0">
                  <a:srgbClr val="3333CC">
                    <a:shade val="60000"/>
                    <a:hueOff val="0"/>
                    <a:satOff val="0"/>
                    <a:lumOff val="0"/>
                    <a:alphaOff val="0"/>
                    <a:shade val="51000"/>
                    <a:satMod val="130000"/>
                  </a:srgbClr>
                </a:gs>
                <a:gs pos="80000">
                  <a:srgbClr val="3333CC">
                    <a:shade val="60000"/>
                    <a:hueOff val="0"/>
                    <a:satOff val="0"/>
                    <a:lumOff val="0"/>
                    <a:alphaOff val="0"/>
                    <a:shade val="93000"/>
                    <a:satMod val="130000"/>
                  </a:srgbClr>
                </a:gs>
                <a:gs pos="100000">
                  <a:srgbClr val="3333CC">
                    <a:shade val="6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p:spPr>
          <p:style>
            <a:lnRef idx="0">
              <a:scrgbClr r="0" g="0" b="0"/>
            </a:lnRef>
            <a:fillRef idx="3">
              <a:scrgbClr r="0" g="0" b="0"/>
            </a:fillRef>
            <a:effectRef idx="2">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0" i="0" kern="1200" dirty="0">
                  <a:solidFill>
                    <a:srgbClr val="FFFFFF"/>
                  </a:solidFill>
                  <a:latin typeface="Arial"/>
                  <a:ea typeface="+mn-ea"/>
                  <a:cs typeface="+mn-cs"/>
                </a:rPr>
                <a:t>PERS-43</a:t>
              </a:r>
              <a:r>
                <a:rPr lang="en-US" sz="1400" b="0" i="0" kern="1200" dirty="0">
                  <a:solidFill>
                    <a:srgbClr val="FFFFFF"/>
                  </a:solidFill>
                  <a:latin typeface="Arial"/>
                  <a:ea typeface="+mn-ea"/>
                  <a:cs typeface="+mn-cs"/>
                </a:rPr>
                <a:t/>
              </a:r>
              <a:br>
                <a:rPr lang="en-US" sz="1400" b="0" i="0" kern="1200" dirty="0">
                  <a:solidFill>
                    <a:srgbClr val="FFFFFF"/>
                  </a:solidFill>
                  <a:latin typeface="Arial"/>
                  <a:ea typeface="+mn-ea"/>
                  <a:cs typeface="+mn-cs"/>
                </a:rPr>
              </a:br>
              <a:r>
                <a:rPr lang="en-US" sz="1400" b="0" i="0" kern="1200" dirty="0">
                  <a:solidFill>
                    <a:srgbClr val="FFFFFF"/>
                  </a:solidFill>
                  <a:latin typeface="Arial"/>
                  <a:ea typeface="+mn-ea"/>
                  <a:cs typeface="+mn-cs"/>
                </a:rPr>
                <a:t>Director Aviation Officer Distribution Division</a:t>
              </a:r>
            </a:p>
          </p:txBody>
        </p:sp>
        <p:sp>
          <p:nvSpPr>
            <p:cNvPr id="99" name="Freeform 98"/>
            <p:cNvSpPr/>
            <p:nvPr/>
          </p:nvSpPr>
          <p:spPr>
            <a:xfrm>
              <a:off x="188414" y="4239019"/>
              <a:ext cx="1097280" cy="1554480"/>
            </a:xfrm>
            <a:custGeom>
              <a:avLst/>
              <a:gdLst>
                <a:gd name="connsiteX0" fmla="*/ 0 w 1026365"/>
                <a:gd name="connsiteY0" fmla="*/ 0 h 1317839"/>
                <a:gd name="connsiteX1" fmla="*/ 1026365 w 1026365"/>
                <a:gd name="connsiteY1" fmla="*/ 0 h 1317839"/>
                <a:gd name="connsiteX2" fmla="*/ 1026365 w 1026365"/>
                <a:gd name="connsiteY2" fmla="*/ 1317839 h 1317839"/>
                <a:gd name="connsiteX3" fmla="*/ 0 w 1026365"/>
                <a:gd name="connsiteY3" fmla="*/ 1317839 h 1317839"/>
                <a:gd name="connsiteX4" fmla="*/ 0 w 1026365"/>
                <a:gd name="connsiteY4" fmla="*/ 0 h 131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365" h="1317839">
                  <a:moveTo>
                    <a:pt x="0" y="0"/>
                  </a:moveTo>
                  <a:lnTo>
                    <a:pt x="1026365" y="0"/>
                  </a:lnTo>
                  <a:lnTo>
                    <a:pt x="1026365" y="1317839"/>
                  </a:lnTo>
                  <a:lnTo>
                    <a:pt x="0" y="1317839"/>
                  </a:lnTo>
                  <a:lnTo>
                    <a:pt x="0" y="0"/>
                  </a:lnTo>
                  <a:close/>
                </a:path>
              </a:pathLst>
            </a:custGeom>
            <a:gradFill rotWithShape="0">
              <a:gsLst>
                <a:gs pos="0">
                  <a:srgbClr val="3333CC">
                    <a:shade val="80000"/>
                    <a:hueOff val="0"/>
                    <a:satOff val="0"/>
                    <a:lumOff val="0"/>
                    <a:alphaOff val="0"/>
                    <a:shade val="51000"/>
                    <a:satMod val="130000"/>
                  </a:srgbClr>
                </a:gs>
                <a:gs pos="80000">
                  <a:srgbClr val="3333CC">
                    <a:shade val="80000"/>
                    <a:hueOff val="0"/>
                    <a:satOff val="0"/>
                    <a:lumOff val="0"/>
                    <a:alphaOff val="0"/>
                    <a:shade val="93000"/>
                    <a:satMod val="130000"/>
                  </a:srgbClr>
                </a:gs>
                <a:gs pos="100000">
                  <a:srgbClr val="3333CC">
                    <a:shade val="8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p:spPr>
          <p:style>
            <a:lnRef idx="0">
              <a:scrgbClr r="0" g="0" b="0"/>
            </a:lnRef>
            <a:fillRef idx="3">
              <a:scrgbClr r="0" g="0" b="0"/>
            </a:fillRef>
            <a:effectRef idx="2">
              <a:scrgbClr r="0" g="0" b="0"/>
            </a:effectRef>
            <a:fontRef idx="minor">
              <a:schemeClr val="lt1"/>
            </a:fontRef>
          </p:style>
          <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0" i="0" kern="1200" dirty="0">
                  <a:solidFill>
                    <a:srgbClr val="FFFFFF"/>
                  </a:solidFill>
                  <a:latin typeface="Arial"/>
                  <a:ea typeface="+mn-ea"/>
                  <a:cs typeface="+mn-cs"/>
                </a:rPr>
                <a:t>PERS-431</a:t>
              </a:r>
            </a:p>
            <a:p>
              <a:pPr lvl="0" algn="ctr" defTabSz="844550">
                <a:lnSpc>
                  <a:spcPct val="90000"/>
                </a:lnSpc>
                <a:spcBef>
                  <a:spcPct val="0"/>
                </a:spcBef>
                <a:spcAft>
                  <a:spcPct val="35000"/>
                </a:spcAft>
              </a:pPr>
              <a:r>
                <a:rPr lang="en-US" sz="1400" b="0" i="0" kern="1200" dirty="0">
                  <a:solidFill>
                    <a:srgbClr val="FFFFFF"/>
                  </a:solidFill>
                  <a:latin typeface="Arial"/>
                  <a:ea typeface="+mn-ea"/>
                  <a:cs typeface="+mn-cs"/>
                </a:rPr>
                <a:t> CDR Assignment</a:t>
              </a:r>
            </a:p>
          </p:txBody>
        </p:sp>
        <p:sp>
          <p:nvSpPr>
            <p:cNvPr id="100" name="Freeform 99"/>
            <p:cNvSpPr/>
            <p:nvPr/>
          </p:nvSpPr>
          <p:spPr>
            <a:xfrm>
              <a:off x="1434196" y="4239019"/>
              <a:ext cx="1097280" cy="1554480"/>
            </a:xfrm>
            <a:custGeom>
              <a:avLst/>
              <a:gdLst>
                <a:gd name="connsiteX0" fmla="*/ 0 w 1093438"/>
                <a:gd name="connsiteY0" fmla="*/ 0 h 1309947"/>
                <a:gd name="connsiteX1" fmla="*/ 1093438 w 1093438"/>
                <a:gd name="connsiteY1" fmla="*/ 0 h 1309947"/>
                <a:gd name="connsiteX2" fmla="*/ 1093438 w 1093438"/>
                <a:gd name="connsiteY2" fmla="*/ 1309947 h 1309947"/>
                <a:gd name="connsiteX3" fmla="*/ 0 w 1093438"/>
                <a:gd name="connsiteY3" fmla="*/ 1309947 h 1309947"/>
                <a:gd name="connsiteX4" fmla="*/ 0 w 1093438"/>
                <a:gd name="connsiteY4" fmla="*/ 0 h 1309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3438" h="1309947">
                  <a:moveTo>
                    <a:pt x="0" y="0"/>
                  </a:moveTo>
                  <a:lnTo>
                    <a:pt x="1093438" y="0"/>
                  </a:lnTo>
                  <a:lnTo>
                    <a:pt x="1093438" y="1309947"/>
                  </a:lnTo>
                  <a:lnTo>
                    <a:pt x="0" y="1309947"/>
                  </a:lnTo>
                  <a:lnTo>
                    <a:pt x="0" y="0"/>
                  </a:lnTo>
                  <a:close/>
                </a:path>
              </a:pathLst>
            </a:custGeom>
            <a:gradFill rotWithShape="0">
              <a:gsLst>
                <a:gs pos="0">
                  <a:srgbClr val="3333CC">
                    <a:shade val="80000"/>
                    <a:hueOff val="0"/>
                    <a:satOff val="0"/>
                    <a:lumOff val="0"/>
                    <a:alphaOff val="0"/>
                    <a:shade val="51000"/>
                    <a:satMod val="130000"/>
                  </a:srgbClr>
                </a:gs>
                <a:gs pos="80000">
                  <a:srgbClr val="3333CC">
                    <a:shade val="80000"/>
                    <a:hueOff val="0"/>
                    <a:satOff val="0"/>
                    <a:lumOff val="0"/>
                    <a:alphaOff val="0"/>
                    <a:shade val="93000"/>
                    <a:satMod val="130000"/>
                  </a:srgbClr>
                </a:gs>
                <a:gs pos="100000">
                  <a:srgbClr val="3333CC">
                    <a:shade val="8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p:spPr>
          <p:style>
            <a:lnRef idx="0">
              <a:scrgbClr r="0" g="0" b="0"/>
            </a:lnRef>
            <a:fillRef idx="3">
              <a:scrgbClr r="0" g="0" b="0"/>
            </a:fillRef>
            <a:effectRef idx="2">
              <a:scrgbClr r="0" g="0" b="0"/>
            </a:effectRef>
            <a:fontRef idx="minor">
              <a:schemeClr val="lt1"/>
            </a:fontRef>
          </p:style>
          <p:txBody>
            <a:bodyPr spcFirstLastPara="0" vert="horz" wrap="square" lIns="12065" tIns="12065" rIns="12065" bIns="12065" numCol="1" spcCol="1270" anchor="ctr" anchorCtr="0">
              <a:noAutofit/>
            </a:bodyPr>
            <a:lstStyle/>
            <a:p>
              <a:pPr defTabSz="844550">
                <a:lnSpc>
                  <a:spcPct val="90000"/>
                </a:lnSpc>
                <a:spcAft>
                  <a:spcPct val="35000"/>
                </a:spcAft>
              </a:pPr>
              <a:r>
                <a:rPr lang="en-US" sz="1900" b="0" i="0" dirty="0">
                  <a:solidFill>
                    <a:srgbClr val="FFFFFF"/>
                  </a:solidFill>
                  <a:latin typeface="Arial"/>
                </a:rPr>
                <a:t>PERS-432</a:t>
              </a:r>
            </a:p>
            <a:p>
              <a:pPr defTabSz="844550">
                <a:lnSpc>
                  <a:spcPct val="90000"/>
                </a:lnSpc>
                <a:spcAft>
                  <a:spcPct val="35000"/>
                </a:spcAft>
              </a:pPr>
              <a:r>
                <a:rPr lang="en-US" sz="1400" b="0" i="0" dirty="0">
                  <a:solidFill>
                    <a:srgbClr val="FFFFFF"/>
                  </a:solidFill>
                  <a:latin typeface="Arial"/>
                </a:rPr>
                <a:t>LCDR/JO Assignments</a:t>
              </a:r>
            </a:p>
          </p:txBody>
        </p:sp>
        <p:sp>
          <p:nvSpPr>
            <p:cNvPr id="101" name="Freeform 100"/>
            <p:cNvSpPr/>
            <p:nvPr/>
          </p:nvSpPr>
          <p:spPr>
            <a:xfrm>
              <a:off x="2679978" y="4239019"/>
              <a:ext cx="1097280" cy="1554480"/>
            </a:xfrm>
            <a:custGeom>
              <a:avLst/>
              <a:gdLst>
                <a:gd name="connsiteX0" fmla="*/ 0 w 970108"/>
                <a:gd name="connsiteY0" fmla="*/ 0 h 1331435"/>
                <a:gd name="connsiteX1" fmla="*/ 970108 w 970108"/>
                <a:gd name="connsiteY1" fmla="*/ 0 h 1331435"/>
                <a:gd name="connsiteX2" fmla="*/ 970108 w 970108"/>
                <a:gd name="connsiteY2" fmla="*/ 1331435 h 1331435"/>
                <a:gd name="connsiteX3" fmla="*/ 0 w 970108"/>
                <a:gd name="connsiteY3" fmla="*/ 1331435 h 1331435"/>
                <a:gd name="connsiteX4" fmla="*/ 0 w 970108"/>
                <a:gd name="connsiteY4" fmla="*/ 0 h 1331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08" h="1331435">
                  <a:moveTo>
                    <a:pt x="0" y="0"/>
                  </a:moveTo>
                  <a:lnTo>
                    <a:pt x="970108" y="0"/>
                  </a:lnTo>
                  <a:lnTo>
                    <a:pt x="970108" y="1331435"/>
                  </a:lnTo>
                  <a:lnTo>
                    <a:pt x="0" y="1331435"/>
                  </a:lnTo>
                  <a:lnTo>
                    <a:pt x="0" y="0"/>
                  </a:lnTo>
                  <a:close/>
                </a:path>
              </a:pathLst>
            </a:custGeom>
            <a:gradFill rotWithShape="0">
              <a:gsLst>
                <a:gs pos="0">
                  <a:srgbClr val="3333CC">
                    <a:shade val="80000"/>
                    <a:hueOff val="0"/>
                    <a:satOff val="0"/>
                    <a:lumOff val="0"/>
                    <a:alphaOff val="0"/>
                    <a:shade val="51000"/>
                    <a:satMod val="130000"/>
                  </a:srgbClr>
                </a:gs>
                <a:gs pos="80000">
                  <a:srgbClr val="3333CC">
                    <a:shade val="80000"/>
                    <a:hueOff val="0"/>
                    <a:satOff val="0"/>
                    <a:lumOff val="0"/>
                    <a:alphaOff val="0"/>
                    <a:shade val="93000"/>
                    <a:satMod val="130000"/>
                  </a:srgbClr>
                </a:gs>
                <a:gs pos="100000">
                  <a:srgbClr val="3333CC">
                    <a:shade val="8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p:spPr>
          <p:style>
            <a:lnRef idx="0">
              <a:scrgbClr r="0" g="0" b="0"/>
            </a:lnRef>
            <a:fillRef idx="3">
              <a:scrgbClr r="0" g="0" b="0"/>
            </a:fillRef>
            <a:effectRef idx="2">
              <a:scrgbClr r="0" g="0" b="0"/>
            </a:effectRef>
            <a:fontRef idx="minor">
              <a:schemeClr val="lt1"/>
            </a:fontRef>
          </p:style>
          <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0" i="0" kern="1200" dirty="0">
                  <a:solidFill>
                    <a:srgbClr val="FFFFFF"/>
                  </a:solidFill>
                  <a:latin typeface="Arial"/>
                  <a:ea typeface="+mn-ea"/>
                  <a:cs typeface="+mn-cs"/>
                </a:rPr>
                <a:t>PERS-433</a:t>
              </a:r>
            </a:p>
            <a:p>
              <a:pPr lvl="0" algn="ctr" defTabSz="844550">
                <a:lnSpc>
                  <a:spcPct val="90000"/>
                </a:lnSpc>
                <a:spcBef>
                  <a:spcPct val="0"/>
                </a:spcBef>
                <a:spcAft>
                  <a:spcPct val="35000"/>
                </a:spcAft>
              </a:pPr>
              <a:r>
                <a:rPr lang="en-US" sz="1400" b="0" i="0" kern="1200" dirty="0">
                  <a:solidFill>
                    <a:srgbClr val="FFFFFF"/>
                  </a:solidFill>
                  <a:latin typeface="Arial"/>
                  <a:ea typeface="+mn-ea"/>
                  <a:cs typeface="+mn-cs"/>
                </a:rPr>
                <a:t> Aviation Officer Placement</a:t>
              </a:r>
            </a:p>
          </p:txBody>
        </p:sp>
        <p:sp>
          <p:nvSpPr>
            <p:cNvPr id="102" name="Freeform 101"/>
            <p:cNvSpPr/>
            <p:nvPr/>
          </p:nvSpPr>
          <p:spPr>
            <a:xfrm>
              <a:off x="3925760" y="4239019"/>
              <a:ext cx="1097280" cy="1554480"/>
            </a:xfrm>
            <a:custGeom>
              <a:avLst/>
              <a:gdLst>
                <a:gd name="connsiteX0" fmla="*/ 0 w 1075443"/>
                <a:gd name="connsiteY0" fmla="*/ 0 h 1313338"/>
                <a:gd name="connsiteX1" fmla="*/ 1075443 w 1075443"/>
                <a:gd name="connsiteY1" fmla="*/ 0 h 1313338"/>
                <a:gd name="connsiteX2" fmla="*/ 1075443 w 1075443"/>
                <a:gd name="connsiteY2" fmla="*/ 1313338 h 1313338"/>
                <a:gd name="connsiteX3" fmla="*/ 0 w 1075443"/>
                <a:gd name="connsiteY3" fmla="*/ 1313338 h 1313338"/>
                <a:gd name="connsiteX4" fmla="*/ 0 w 1075443"/>
                <a:gd name="connsiteY4" fmla="*/ 0 h 1313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443" h="1313338">
                  <a:moveTo>
                    <a:pt x="0" y="0"/>
                  </a:moveTo>
                  <a:lnTo>
                    <a:pt x="1075443" y="0"/>
                  </a:lnTo>
                  <a:lnTo>
                    <a:pt x="1075443" y="1313338"/>
                  </a:lnTo>
                  <a:lnTo>
                    <a:pt x="0" y="1313338"/>
                  </a:lnTo>
                  <a:lnTo>
                    <a:pt x="0" y="0"/>
                  </a:lnTo>
                  <a:close/>
                </a:path>
              </a:pathLst>
            </a:custGeom>
            <a:gradFill rotWithShape="0">
              <a:gsLst>
                <a:gs pos="0">
                  <a:srgbClr val="3333CC">
                    <a:shade val="80000"/>
                    <a:hueOff val="0"/>
                    <a:satOff val="0"/>
                    <a:lumOff val="0"/>
                    <a:alphaOff val="0"/>
                    <a:shade val="51000"/>
                    <a:satMod val="130000"/>
                  </a:srgbClr>
                </a:gs>
                <a:gs pos="80000">
                  <a:srgbClr val="3333CC">
                    <a:shade val="80000"/>
                    <a:hueOff val="0"/>
                    <a:satOff val="0"/>
                    <a:lumOff val="0"/>
                    <a:alphaOff val="0"/>
                    <a:shade val="93000"/>
                    <a:satMod val="130000"/>
                  </a:srgbClr>
                </a:gs>
                <a:gs pos="100000">
                  <a:srgbClr val="3333CC">
                    <a:shade val="8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p:spPr>
          <p:style>
            <a:lnRef idx="0">
              <a:scrgbClr r="0" g="0" b="0"/>
            </a:lnRef>
            <a:fillRef idx="3">
              <a:scrgbClr r="0" g="0" b="0"/>
            </a:fillRef>
            <a:effectRef idx="2">
              <a:scrgbClr r="0" g="0" b="0"/>
            </a:effectRef>
            <a:fontRef idx="minor">
              <a:schemeClr val="lt1"/>
            </a:fontRef>
          </p:style>
          <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0" i="0" kern="1200" dirty="0">
                  <a:solidFill>
                    <a:srgbClr val="FFFFFF"/>
                  </a:solidFill>
                  <a:latin typeface="Arial"/>
                  <a:ea typeface="+mn-ea"/>
                  <a:cs typeface="+mn-cs"/>
                </a:rPr>
                <a:t>PERS-434</a:t>
              </a:r>
            </a:p>
            <a:p>
              <a:pPr lvl="0" algn="ctr" defTabSz="844550">
                <a:lnSpc>
                  <a:spcPct val="90000"/>
                </a:lnSpc>
                <a:spcBef>
                  <a:spcPct val="0"/>
                </a:spcBef>
                <a:spcAft>
                  <a:spcPct val="35000"/>
                </a:spcAft>
              </a:pPr>
              <a:r>
                <a:rPr lang="en-US" sz="1400" b="0" i="0" kern="1200" dirty="0">
                  <a:solidFill>
                    <a:srgbClr val="FFFFFF"/>
                  </a:solidFill>
                  <a:latin typeface="Arial"/>
                  <a:ea typeface="+mn-ea"/>
                  <a:cs typeface="+mn-cs"/>
                </a:rPr>
                <a:t>LDO/AMDOCWO/AEDO Assignments</a:t>
              </a:r>
              <a:endParaRPr lang="en-US" sz="1000" b="0" i="0" kern="1200" dirty="0">
                <a:solidFill>
                  <a:srgbClr val="FFFFFF"/>
                </a:solidFill>
                <a:latin typeface="Arial"/>
                <a:ea typeface="+mn-ea"/>
                <a:cs typeface="+mn-cs"/>
              </a:endParaRPr>
            </a:p>
          </p:txBody>
        </p:sp>
        <p:sp>
          <p:nvSpPr>
            <p:cNvPr id="103" name="Freeform 102"/>
            <p:cNvSpPr/>
            <p:nvPr/>
          </p:nvSpPr>
          <p:spPr>
            <a:xfrm>
              <a:off x="5171541" y="4239019"/>
              <a:ext cx="1097280" cy="1554480"/>
            </a:xfrm>
            <a:custGeom>
              <a:avLst/>
              <a:gdLst>
                <a:gd name="connsiteX0" fmla="*/ 0 w 1021835"/>
                <a:gd name="connsiteY0" fmla="*/ 0 h 1325940"/>
                <a:gd name="connsiteX1" fmla="*/ 1021835 w 1021835"/>
                <a:gd name="connsiteY1" fmla="*/ 0 h 1325940"/>
                <a:gd name="connsiteX2" fmla="*/ 1021835 w 1021835"/>
                <a:gd name="connsiteY2" fmla="*/ 1325940 h 1325940"/>
                <a:gd name="connsiteX3" fmla="*/ 0 w 1021835"/>
                <a:gd name="connsiteY3" fmla="*/ 1325940 h 1325940"/>
                <a:gd name="connsiteX4" fmla="*/ 0 w 1021835"/>
                <a:gd name="connsiteY4" fmla="*/ 0 h 1325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835" h="1325940">
                  <a:moveTo>
                    <a:pt x="0" y="0"/>
                  </a:moveTo>
                  <a:lnTo>
                    <a:pt x="1021835" y="0"/>
                  </a:lnTo>
                  <a:lnTo>
                    <a:pt x="1021835" y="1325940"/>
                  </a:lnTo>
                  <a:lnTo>
                    <a:pt x="0" y="1325940"/>
                  </a:lnTo>
                  <a:lnTo>
                    <a:pt x="0" y="0"/>
                  </a:lnTo>
                  <a:close/>
                </a:path>
              </a:pathLst>
            </a:custGeom>
            <a:gradFill rotWithShape="0">
              <a:gsLst>
                <a:gs pos="0">
                  <a:srgbClr val="3333CC">
                    <a:shade val="80000"/>
                    <a:hueOff val="0"/>
                    <a:satOff val="0"/>
                    <a:lumOff val="0"/>
                    <a:alphaOff val="0"/>
                    <a:shade val="51000"/>
                    <a:satMod val="130000"/>
                  </a:srgbClr>
                </a:gs>
                <a:gs pos="80000">
                  <a:srgbClr val="3333CC">
                    <a:shade val="80000"/>
                    <a:hueOff val="0"/>
                    <a:satOff val="0"/>
                    <a:lumOff val="0"/>
                    <a:alphaOff val="0"/>
                    <a:shade val="93000"/>
                    <a:satMod val="130000"/>
                  </a:srgbClr>
                </a:gs>
                <a:gs pos="100000">
                  <a:srgbClr val="3333CC">
                    <a:shade val="8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p:spPr>
          <p:style>
            <a:lnRef idx="0">
              <a:scrgbClr r="0" g="0" b="0"/>
            </a:lnRef>
            <a:fillRef idx="3">
              <a:scrgbClr r="0" g="0" b="0"/>
            </a:fillRef>
            <a:effectRef idx="2">
              <a:scrgbClr r="0" g="0" b="0"/>
            </a:effectRef>
            <a:fontRef idx="minor">
              <a:schemeClr val="lt1"/>
            </a:fontRef>
          </p:style>
          <p:txBody>
            <a:bodyPr spcFirstLastPara="0" vert="horz" wrap="square" lIns="12065" tIns="12065" rIns="12065" bIns="12065" numCol="1" spcCol="1270" anchor="ctr" anchorCtr="0">
              <a:noAutofit/>
            </a:bodyPr>
            <a:lstStyle/>
            <a:p>
              <a:pPr defTabSz="844550">
                <a:lnSpc>
                  <a:spcPct val="90000"/>
                </a:lnSpc>
                <a:spcAft>
                  <a:spcPct val="35000"/>
                </a:spcAft>
              </a:pPr>
              <a:r>
                <a:rPr lang="en-US" sz="1900" b="0" i="0" dirty="0">
                  <a:solidFill>
                    <a:srgbClr val="FFFFFF"/>
                  </a:solidFill>
                  <a:latin typeface="Arial"/>
                </a:rPr>
                <a:t>PERS- 435</a:t>
              </a:r>
            </a:p>
            <a:p>
              <a:pPr lvl="0" algn="ctr" defTabSz="844550">
                <a:lnSpc>
                  <a:spcPct val="90000"/>
                </a:lnSpc>
                <a:spcBef>
                  <a:spcPct val="0"/>
                </a:spcBef>
                <a:spcAft>
                  <a:spcPct val="35000"/>
                </a:spcAft>
              </a:pPr>
              <a:r>
                <a:rPr lang="en-US" sz="1400" b="0" i="0" kern="1200" dirty="0">
                  <a:solidFill>
                    <a:srgbClr val="FFFFFF"/>
                  </a:solidFill>
                  <a:latin typeface="Arial"/>
                  <a:ea typeface="+mn-ea"/>
                  <a:cs typeface="+mn-cs"/>
                </a:rPr>
                <a:t/>
              </a:r>
              <a:br>
                <a:rPr lang="en-US" sz="1400" b="0" i="0" kern="1200" dirty="0">
                  <a:solidFill>
                    <a:srgbClr val="FFFFFF"/>
                  </a:solidFill>
                  <a:latin typeface="Arial"/>
                  <a:ea typeface="+mn-ea"/>
                  <a:cs typeface="+mn-cs"/>
                </a:rPr>
              </a:br>
              <a:r>
                <a:rPr lang="en-US" sz="1400" b="0" i="0" kern="1200" dirty="0">
                  <a:solidFill>
                    <a:srgbClr val="FFFFFF"/>
                  </a:solidFill>
                  <a:latin typeface="Arial"/>
                  <a:ea typeface="+mn-ea"/>
                  <a:cs typeface="+mn-cs"/>
                </a:rPr>
                <a:t>AvB/AviP</a:t>
              </a:r>
            </a:p>
            <a:p>
              <a:pPr lvl="0" algn="ctr" defTabSz="844550">
                <a:lnSpc>
                  <a:spcPct val="90000"/>
                </a:lnSpc>
                <a:spcBef>
                  <a:spcPct val="0"/>
                </a:spcBef>
                <a:spcAft>
                  <a:spcPct val="35000"/>
                </a:spcAft>
              </a:pPr>
              <a:endParaRPr lang="en-US" sz="1100" b="0" i="0" kern="1200" dirty="0">
                <a:solidFill>
                  <a:srgbClr val="FFFFFF"/>
                </a:solidFill>
                <a:latin typeface="Arial"/>
                <a:ea typeface="+mn-ea"/>
                <a:cs typeface="+mn-cs"/>
              </a:endParaRPr>
            </a:p>
          </p:txBody>
        </p:sp>
        <p:sp>
          <p:nvSpPr>
            <p:cNvPr id="104" name="Freeform 103"/>
            <p:cNvSpPr/>
            <p:nvPr/>
          </p:nvSpPr>
          <p:spPr>
            <a:xfrm>
              <a:off x="6417323" y="4239018"/>
              <a:ext cx="1097280" cy="1554480"/>
            </a:xfrm>
            <a:custGeom>
              <a:avLst/>
              <a:gdLst>
                <a:gd name="connsiteX0" fmla="*/ 0 w 1060833"/>
                <a:gd name="connsiteY0" fmla="*/ 0 h 1370763"/>
                <a:gd name="connsiteX1" fmla="*/ 1060833 w 1060833"/>
                <a:gd name="connsiteY1" fmla="*/ 0 h 1370763"/>
                <a:gd name="connsiteX2" fmla="*/ 1060833 w 1060833"/>
                <a:gd name="connsiteY2" fmla="*/ 1370763 h 1370763"/>
                <a:gd name="connsiteX3" fmla="*/ 0 w 1060833"/>
                <a:gd name="connsiteY3" fmla="*/ 1370763 h 1370763"/>
                <a:gd name="connsiteX4" fmla="*/ 0 w 1060833"/>
                <a:gd name="connsiteY4" fmla="*/ 0 h 1370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833" h="1370763">
                  <a:moveTo>
                    <a:pt x="0" y="0"/>
                  </a:moveTo>
                  <a:lnTo>
                    <a:pt x="1060833" y="0"/>
                  </a:lnTo>
                  <a:lnTo>
                    <a:pt x="1060833" y="1370763"/>
                  </a:lnTo>
                  <a:lnTo>
                    <a:pt x="0" y="1370763"/>
                  </a:lnTo>
                  <a:lnTo>
                    <a:pt x="0" y="0"/>
                  </a:lnTo>
                  <a:close/>
                </a:path>
              </a:pathLst>
            </a:custGeom>
            <a:gradFill rotWithShape="0">
              <a:gsLst>
                <a:gs pos="0">
                  <a:srgbClr val="3333CC">
                    <a:shade val="80000"/>
                    <a:hueOff val="0"/>
                    <a:satOff val="0"/>
                    <a:lumOff val="0"/>
                    <a:alphaOff val="0"/>
                    <a:shade val="51000"/>
                    <a:satMod val="130000"/>
                  </a:srgbClr>
                </a:gs>
                <a:gs pos="80000">
                  <a:srgbClr val="3333CC">
                    <a:shade val="80000"/>
                    <a:hueOff val="0"/>
                    <a:satOff val="0"/>
                    <a:lumOff val="0"/>
                    <a:alphaOff val="0"/>
                    <a:shade val="93000"/>
                    <a:satMod val="130000"/>
                  </a:srgbClr>
                </a:gs>
                <a:gs pos="100000">
                  <a:srgbClr val="3333CC">
                    <a:shade val="8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p:spPr>
          <p:style>
            <a:lnRef idx="0">
              <a:scrgbClr r="0" g="0" b="0"/>
            </a:lnRef>
            <a:fillRef idx="3">
              <a:scrgbClr r="0" g="0" b="0"/>
            </a:fillRef>
            <a:effectRef idx="2">
              <a:scrgbClr r="0" g="0" b="0"/>
            </a:effectRef>
            <a:fontRef idx="minor">
              <a:schemeClr val="lt1"/>
            </a:fontRef>
          </p:style>
          <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0" i="0" kern="1200" dirty="0">
                  <a:solidFill>
                    <a:srgbClr val="FFFFFF"/>
                  </a:solidFill>
                  <a:latin typeface="Arial"/>
                  <a:ea typeface="+mn-ea"/>
                  <a:cs typeface="+mn-cs"/>
                </a:rPr>
                <a:t>BUPERS3</a:t>
              </a:r>
              <a:endParaRPr lang="en-US" sz="1400" b="0" i="0" kern="1200" dirty="0">
                <a:solidFill>
                  <a:srgbClr val="FFFFFF"/>
                </a:solidFill>
                <a:latin typeface="Arial"/>
                <a:ea typeface="+mn-ea"/>
                <a:cs typeface="+mn-cs"/>
              </a:endParaRPr>
            </a:p>
            <a:p>
              <a:pPr lvl="0" algn="ctr" defTabSz="844550">
                <a:lnSpc>
                  <a:spcPct val="90000"/>
                </a:lnSpc>
                <a:spcBef>
                  <a:spcPct val="0"/>
                </a:spcBef>
                <a:spcAft>
                  <a:spcPct val="35000"/>
                </a:spcAft>
              </a:pPr>
              <a:r>
                <a:rPr lang="en-US" sz="1400" b="0" i="0" kern="1200" dirty="0">
                  <a:solidFill>
                    <a:srgbClr val="FFFFFF"/>
                  </a:solidFill>
                  <a:latin typeface="Arial"/>
                  <a:ea typeface="+mn-ea"/>
                  <a:cs typeface="+mn-cs"/>
                </a:rPr>
                <a:t>Aviation Officer Community Manger</a:t>
              </a:r>
            </a:p>
          </p:txBody>
        </p:sp>
        <p:sp>
          <p:nvSpPr>
            <p:cNvPr id="105" name="Freeform 104"/>
            <p:cNvSpPr/>
            <p:nvPr/>
          </p:nvSpPr>
          <p:spPr>
            <a:xfrm>
              <a:off x="7663103" y="4239014"/>
              <a:ext cx="1097280" cy="1554480"/>
            </a:xfrm>
            <a:custGeom>
              <a:avLst/>
              <a:gdLst>
                <a:gd name="connsiteX0" fmla="*/ 0 w 1135755"/>
                <a:gd name="connsiteY0" fmla="*/ 0 h 1331435"/>
                <a:gd name="connsiteX1" fmla="*/ 1135755 w 1135755"/>
                <a:gd name="connsiteY1" fmla="*/ 0 h 1331435"/>
                <a:gd name="connsiteX2" fmla="*/ 1135755 w 1135755"/>
                <a:gd name="connsiteY2" fmla="*/ 1331435 h 1331435"/>
                <a:gd name="connsiteX3" fmla="*/ 0 w 1135755"/>
                <a:gd name="connsiteY3" fmla="*/ 1331435 h 1331435"/>
                <a:gd name="connsiteX4" fmla="*/ 0 w 1135755"/>
                <a:gd name="connsiteY4" fmla="*/ 0 h 1331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755" h="1331435">
                  <a:moveTo>
                    <a:pt x="0" y="0"/>
                  </a:moveTo>
                  <a:lnTo>
                    <a:pt x="1135755" y="0"/>
                  </a:lnTo>
                  <a:lnTo>
                    <a:pt x="1135755" y="1331435"/>
                  </a:lnTo>
                  <a:lnTo>
                    <a:pt x="0" y="1331435"/>
                  </a:lnTo>
                  <a:lnTo>
                    <a:pt x="0" y="0"/>
                  </a:lnTo>
                  <a:close/>
                </a:path>
              </a:pathLst>
            </a:custGeom>
            <a:gradFill rotWithShape="0">
              <a:gsLst>
                <a:gs pos="0">
                  <a:srgbClr val="3333CC">
                    <a:shade val="80000"/>
                    <a:hueOff val="0"/>
                    <a:satOff val="0"/>
                    <a:lumOff val="0"/>
                    <a:alphaOff val="0"/>
                    <a:shade val="51000"/>
                    <a:satMod val="130000"/>
                  </a:srgbClr>
                </a:gs>
                <a:gs pos="80000">
                  <a:srgbClr val="3333CC">
                    <a:shade val="80000"/>
                    <a:hueOff val="0"/>
                    <a:satOff val="0"/>
                    <a:lumOff val="0"/>
                    <a:alphaOff val="0"/>
                    <a:shade val="93000"/>
                    <a:satMod val="130000"/>
                  </a:srgbClr>
                </a:gs>
                <a:gs pos="100000">
                  <a:srgbClr val="3333CC">
                    <a:shade val="8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p:spPr>
          <p:style>
            <a:lnRef idx="0">
              <a:scrgbClr r="0" g="0" b="0"/>
            </a:lnRef>
            <a:fillRef idx="3">
              <a:scrgbClr r="0" g="0" b="0"/>
            </a:fillRef>
            <a:effectRef idx="2">
              <a:scrgbClr r="0" g="0" b="0"/>
            </a:effectRef>
            <a:fontRef idx="minor">
              <a:schemeClr val="lt1"/>
            </a:fontRef>
          </p:style>
          <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0" i="0" kern="1200" dirty="0">
                  <a:solidFill>
                    <a:srgbClr val="FFFFFF"/>
                  </a:solidFill>
                  <a:latin typeface="Arial"/>
                  <a:ea typeface="+mn-ea"/>
                  <a:cs typeface="+mn-cs"/>
                </a:rPr>
                <a:t>PERS-46C</a:t>
              </a:r>
            </a:p>
            <a:p>
              <a:pPr lvl="0" algn="ctr" defTabSz="844550">
                <a:lnSpc>
                  <a:spcPct val="90000"/>
                </a:lnSpc>
                <a:spcBef>
                  <a:spcPct val="0"/>
                </a:spcBef>
                <a:spcAft>
                  <a:spcPct val="35000"/>
                </a:spcAft>
              </a:pPr>
              <a:r>
                <a:rPr lang="en-US" sz="1400" b="0" i="0" kern="1200" dirty="0">
                  <a:solidFill>
                    <a:srgbClr val="FFFFFF"/>
                  </a:solidFill>
                  <a:latin typeface="Arial"/>
                  <a:ea typeface="+mn-ea"/>
                  <a:cs typeface="+mn-cs"/>
                </a:rPr>
                <a:t>Training and Admin of the Reserves</a:t>
              </a:r>
              <a:r>
                <a:rPr lang="en-US" sz="1400" kern="1200" dirty="0">
                  <a:solidFill>
                    <a:srgbClr val="FFFFFF"/>
                  </a:solidFill>
                  <a:latin typeface="Arial"/>
                  <a:ea typeface="+mn-ea"/>
                  <a:cs typeface="+mn-cs"/>
                </a:rPr>
                <a:t/>
              </a:r>
              <a:br>
                <a:rPr lang="en-US" sz="1400" kern="1200" dirty="0">
                  <a:solidFill>
                    <a:srgbClr val="FFFFFF"/>
                  </a:solidFill>
                  <a:latin typeface="Arial"/>
                  <a:ea typeface="+mn-ea"/>
                  <a:cs typeface="+mn-cs"/>
                </a:rPr>
              </a:br>
              <a:endParaRPr lang="en-US" sz="1100" kern="1200" dirty="0">
                <a:solidFill>
                  <a:srgbClr val="FFFFFF"/>
                </a:solidFill>
                <a:latin typeface="Arial"/>
                <a:ea typeface="+mn-ea"/>
                <a:cs typeface="+mn-cs"/>
              </a:endParaRPr>
            </a:p>
          </p:txBody>
        </p:sp>
        <p:sp>
          <p:nvSpPr>
            <p:cNvPr id="106" name="Freeform 105"/>
            <p:cNvSpPr/>
            <p:nvPr/>
          </p:nvSpPr>
          <p:spPr>
            <a:xfrm>
              <a:off x="4548661" y="2614246"/>
              <a:ext cx="2079399" cy="1111274"/>
            </a:xfrm>
            <a:custGeom>
              <a:avLst/>
              <a:gdLst>
                <a:gd name="connsiteX0" fmla="*/ 0 w 2079399"/>
                <a:gd name="connsiteY0" fmla="*/ 0 h 1111274"/>
                <a:gd name="connsiteX1" fmla="*/ 2079399 w 2079399"/>
                <a:gd name="connsiteY1" fmla="*/ 0 h 1111274"/>
                <a:gd name="connsiteX2" fmla="*/ 2079399 w 2079399"/>
                <a:gd name="connsiteY2" fmla="*/ 1111274 h 1111274"/>
                <a:gd name="connsiteX3" fmla="*/ 0 w 2079399"/>
                <a:gd name="connsiteY3" fmla="*/ 1111274 h 1111274"/>
                <a:gd name="connsiteX4" fmla="*/ 0 w 2079399"/>
                <a:gd name="connsiteY4" fmla="*/ 0 h 11112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9399" h="1111274">
                  <a:moveTo>
                    <a:pt x="0" y="0"/>
                  </a:moveTo>
                  <a:lnTo>
                    <a:pt x="2079399" y="0"/>
                  </a:lnTo>
                  <a:lnTo>
                    <a:pt x="2079399" y="1111274"/>
                  </a:lnTo>
                  <a:lnTo>
                    <a:pt x="0" y="1111274"/>
                  </a:lnTo>
                  <a:lnTo>
                    <a:pt x="0" y="0"/>
                  </a:lnTo>
                  <a:close/>
                </a:path>
              </a:pathLst>
            </a:custGeom>
            <a:gradFill rotWithShape="0">
              <a:gsLst>
                <a:gs pos="0">
                  <a:srgbClr val="3333CC">
                    <a:shade val="80000"/>
                    <a:hueOff val="0"/>
                    <a:satOff val="0"/>
                    <a:lumOff val="0"/>
                    <a:alphaOff val="0"/>
                    <a:shade val="51000"/>
                    <a:satMod val="130000"/>
                  </a:srgbClr>
                </a:gs>
                <a:gs pos="80000">
                  <a:srgbClr val="3333CC">
                    <a:shade val="80000"/>
                    <a:hueOff val="0"/>
                    <a:satOff val="0"/>
                    <a:lumOff val="0"/>
                    <a:alphaOff val="0"/>
                    <a:shade val="93000"/>
                    <a:satMod val="130000"/>
                  </a:srgbClr>
                </a:gs>
                <a:gs pos="100000">
                  <a:srgbClr val="3333CC">
                    <a:shade val="8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p:spPr>
          <p:style>
            <a:lnRef idx="0">
              <a:scrgbClr r="0" g="0" b="0"/>
            </a:lnRef>
            <a:fillRef idx="3">
              <a:scrgbClr r="0" g="0" b="0"/>
            </a:fillRef>
            <a:effectRef idx="2">
              <a:scrgbClr r="0" g="0" b="0"/>
            </a:effectRef>
            <a:fontRef idx="minor">
              <a:schemeClr val="lt1"/>
            </a:fontRef>
          </p:style>
          <p:txBody>
            <a:bodyPr spcFirstLastPara="0" vert="horz" wrap="square" lIns="8890" tIns="8890" rIns="8890" bIns="8890" numCol="1" spcCol="1270" anchor="b" anchorCtr="0">
              <a:noAutofit/>
            </a:bodyPr>
            <a:lstStyle/>
            <a:p>
              <a:pPr lvl="0" algn="l" defTabSz="622300">
                <a:lnSpc>
                  <a:spcPct val="100000"/>
                </a:lnSpc>
                <a:spcBef>
                  <a:spcPct val="0"/>
                </a:spcBef>
                <a:spcAft>
                  <a:spcPct val="35000"/>
                </a:spcAft>
              </a:pPr>
              <a:r>
                <a:rPr lang="en-US" sz="1400" b="0" i="0" kern="1200" dirty="0">
                  <a:solidFill>
                    <a:srgbClr val="FFFFFF"/>
                  </a:solidFill>
                  <a:latin typeface="Arial"/>
                  <a:ea typeface="+mn-ea"/>
                  <a:cs typeface="+mn-cs"/>
                </a:rPr>
                <a:t>- 43A CAPT Detailer </a:t>
              </a:r>
            </a:p>
            <a:p>
              <a:pPr lvl="0" algn="l" defTabSz="622300">
                <a:lnSpc>
                  <a:spcPct val="100000"/>
                </a:lnSpc>
                <a:spcBef>
                  <a:spcPct val="0"/>
                </a:spcBef>
                <a:spcAft>
                  <a:spcPct val="35000"/>
                </a:spcAft>
              </a:pPr>
              <a:r>
                <a:rPr lang="en-US" sz="1400" b="0" i="0" kern="1200" dirty="0">
                  <a:solidFill>
                    <a:srgbClr val="FFFFFF"/>
                  </a:solidFill>
                  <a:latin typeface="Arial"/>
                  <a:ea typeface="+mn-ea"/>
                  <a:cs typeface="+mn-cs"/>
                </a:rPr>
                <a:t>- 43B Deputy Director </a:t>
              </a:r>
            </a:p>
            <a:p>
              <a:pPr lvl="0" algn="l" defTabSz="622300">
                <a:lnSpc>
                  <a:spcPct val="100000"/>
                </a:lnSpc>
                <a:spcBef>
                  <a:spcPct val="0"/>
                </a:spcBef>
                <a:spcAft>
                  <a:spcPct val="35000"/>
                </a:spcAft>
              </a:pPr>
              <a:r>
                <a:rPr lang="en-US" sz="1400" b="0" i="0" kern="1200" dirty="0">
                  <a:solidFill>
                    <a:srgbClr val="FFFFFF"/>
                  </a:solidFill>
                  <a:latin typeface="Arial"/>
                  <a:ea typeface="+mn-ea"/>
                  <a:cs typeface="+mn-cs"/>
                </a:rPr>
                <a:t>- 43C Director’s Assistant </a:t>
              </a:r>
              <a:r>
                <a:rPr lang="en-US" sz="1400" kern="1200" dirty="0">
                  <a:solidFill>
                    <a:srgbClr val="FFFFFF"/>
                  </a:solidFill>
                  <a:latin typeface="Arial"/>
                  <a:ea typeface="+mn-ea"/>
                  <a:cs typeface="+mn-cs"/>
                </a:rPr>
                <a:t/>
              </a:r>
              <a:br>
                <a:rPr lang="en-US" sz="1400" kern="1200" dirty="0">
                  <a:solidFill>
                    <a:srgbClr val="FFFFFF"/>
                  </a:solidFill>
                  <a:latin typeface="Arial"/>
                  <a:ea typeface="+mn-ea"/>
                  <a:cs typeface="+mn-cs"/>
                </a:rPr>
              </a:br>
              <a:endParaRPr lang="en-US" sz="1400" kern="1200" dirty="0">
                <a:solidFill>
                  <a:srgbClr val="FFFFFF"/>
                </a:solidFill>
                <a:latin typeface="Arial"/>
                <a:ea typeface="+mn-ea"/>
                <a:cs typeface="+mn-cs"/>
              </a:endParaRPr>
            </a:p>
          </p:txBody>
        </p:sp>
      </p:grpSp>
      <p:sp>
        <p:nvSpPr>
          <p:cNvPr id="19" name="TextBox 18"/>
          <p:cNvSpPr txBox="1"/>
          <p:nvPr/>
        </p:nvSpPr>
        <p:spPr>
          <a:xfrm>
            <a:off x="6270640" y="3758443"/>
            <a:ext cx="281100" cy="217624"/>
          </a:xfrm>
          <a:prstGeom prst="rect">
            <a:avLst/>
          </a:prstGeom>
          <a:solidFill>
            <a:schemeClr val="bg1"/>
          </a:solidFill>
        </p:spPr>
        <p:txBody>
          <a:bodyPr wrap="square" rtlCol="0">
            <a:spAutoFit/>
          </a:bodyPr>
          <a:lstStyle/>
          <a:p>
            <a:endParaRPr lang="en-US" sz="1400" dirty="0"/>
          </a:p>
        </p:txBody>
      </p:sp>
      <p:sp>
        <p:nvSpPr>
          <p:cNvPr id="22" name="TextBox 21"/>
          <p:cNvSpPr txBox="1"/>
          <p:nvPr/>
        </p:nvSpPr>
        <p:spPr>
          <a:xfrm>
            <a:off x="7596515" y="3827122"/>
            <a:ext cx="306080" cy="147899"/>
          </a:xfrm>
          <a:prstGeom prst="rect">
            <a:avLst/>
          </a:prstGeom>
          <a:solidFill>
            <a:schemeClr val="bg1"/>
          </a:solidFill>
        </p:spPr>
        <p:txBody>
          <a:bodyPr wrap="square" rtlCol="0">
            <a:spAutoFit/>
          </a:bodyPr>
          <a:lstStyle/>
          <a:p>
            <a:endParaRPr lang="en-US" sz="1400" dirty="0"/>
          </a:p>
        </p:txBody>
      </p:sp>
    </p:spTree>
    <p:extLst>
      <p:ext uri="{BB962C8B-B14F-4D97-AF65-F5344CB8AC3E}">
        <p14:creationId xmlns:p14="http://schemas.microsoft.com/office/powerpoint/2010/main" val="515618748"/>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Understanding your OSR</a:t>
            </a:r>
          </a:p>
        </p:txBody>
      </p:sp>
      <p:cxnSp>
        <p:nvCxnSpPr>
          <p:cNvPr id="34" name="Straight Arrow Connector 33"/>
          <p:cNvCxnSpPr/>
          <p:nvPr/>
        </p:nvCxnSpPr>
        <p:spPr>
          <a:xfrm flipV="1">
            <a:off x="14573250" y="9394825"/>
            <a:ext cx="314325" cy="276225"/>
          </a:xfrm>
          <a:prstGeom prst="straightConnector1">
            <a:avLst/>
          </a:prstGeom>
          <a:noFill/>
          <a:ln w="19050" cap="flat" cmpd="sng" algn="ctr">
            <a:solidFill>
              <a:srgbClr val="FF0000"/>
            </a:solidFill>
            <a:prstDash val="solid"/>
            <a:miter lim="800000"/>
            <a:tailEnd type="triangle"/>
          </a:ln>
          <a:effectLst/>
        </p:spPr>
      </p:cxnSp>
      <p:sp>
        <p:nvSpPr>
          <p:cNvPr id="41" name="Rectangle 27"/>
          <p:cNvSpPr>
            <a:spLocks noChangeArrowheads="1"/>
          </p:cNvSpPr>
          <p:nvPr/>
        </p:nvSpPr>
        <p:spPr bwMode="auto">
          <a:xfrm>
            <a:off x="887415" y="1623470"/>
            <a:ext cx="18473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cxnSp>
        <p:nvCxnSpPr>
          <p:cNvPr id="51" name="Straight Arrow Connector 50"/>
          <p:cNvCxnSpPr/>
          <p:nvPr/>
        </p:nvCxnSpPr>
        <p:spPr>
          <a:xfrm flipV="1">
            <a:off x="14735175" y="9017000"/>
            <a:ext cx="314325" cy="276225"/>
          </a:xfrm>
          <a:prstGeom prst="straightConnector1">
            <a:avLst/>
          </a:prstGeom>
          <a:noFill/>
          <a:ln w="19050" cap="flat" cmpd="sng" algn="ctr">
            <a:solidFill>
              <a:srgbClr val="FF0000"/>
            </a:solidFill>
            <a:prstDash val="solid"/>
            <a:miter lim="800000"/>
            <a:tailEnd type="triangle"/>
          </a:ln>
          <a:effectLst/>
        </p:spPr>
      </p:cxnSp>
      <p:grpSp>
        <p:nvGrpSpPr>
          <p:cNvPr id="3" name="Group 2"/>
          <p:cNvGrpSpPr/>
          <p:nvPr/>
        </p:nvGrpSpPr>
        <p:grpSpPr>
          <a:xfrm>
            <a:off x="762000" y="1143000"/>
            <a:ext cx="7418386" cy="5123716"/>
            <a:chOff x="457200" y="1853513"/>
            <a:chExt cx="7418386" cy="5123716"/>
          </a:xfrm>
        </p:grpSpPr>
        <p:pic>
          <p:nvPicPr>
            <p:cNvPr id="4" name="Picture 3"/>
            <p:cNvPicPr>
              <a:picLocks noChangeAspect="1"/>
            </p:cNvPicPr>
            <p:nvPr/>
          </p:nvPicPr>
          <p:blipFill>
            <a:blip r:embed="rId3"/>
            <a:stretch>
              <a:fillRect/>
            </a:stretch>
          </p:blipFill>
          <p:spPr>
            <a:xfrm>
              <a:off x="457200" y="1853513"/>
              <a:ext cx="7418386" cy="5123716"/>
            </a:xfrm>
            <a:prstGeom prst="rect">
              <a:avLst/>
            </a:prstGeom>
          </p:spPr>
        </p:pic>
        <p:pic>
          <p:nvPicPr>
            <p:cNvPr id="6" name="Picture 5" descr="Text&#10;&#10;Description automatically generated">
              <a:extLst>
                <a:ext uri="{FF2B5EF4-FFF2-40B4-BE49-F238E27FC236}">
                  <a16:creationId xmlns:a16="http://schemas.microsoft.com/office/drawing/2014/main" id="{E9942A7B-6966-794E-18C2-C2EE272FEA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2146" y="1958981"/>
              <a:ext cx="3257602" cy="433930"/>
            </a:xfrm>
            <a:prstGeom prst="rect">
              <a:avLst/>
            </a:prstGeom>
            <a:solidFill>
              <a:schemeClr val="bg1"/>
            </a:solidFill>
          </p:spPr>
        </p:pic>
      </p:grpSp>
    </p:spTree>
    <p:extLst>
      <p:ext uri="{BB962C8B-B14F-4D97-AF65-F5344CB8AC3E}">
        <p14:creationId xmlns:p14="http://schemas.microsoft.com/office/powerpoint/2010/main" val="590365858"/>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Understanding your PSR</a:t>
            </a:r>
          </a:p>
        </p:txBody>
      </p:sp>
      <p:cxnSp>
        <p:nvCxnSpPr>
          <p:cNvPr id="34" name="Straight Arrow Connector 33"/>
          <p:cNvCxnSpPr/>
          <p:nvPr/>
        </p:nvCxnSpPr>
        <p:spPr>
          <a:xfrm flipV="1">
            <a:off x="14573250" y="9394825"/>
            <a:ext cx="314325" cy="276225"/>
          </a:xfrm>
          <a:prstGeom prst="straightConnector1">
            <a:avLst/>
          </a:prstGeom>
          <a:noFill/>
          <a:ln w="19050" cap="flat" cmpd="sng" algn="ctr">
            <a:solidFill>
              <a:srgbClr val="FF0000"/>
            </a:solidFill>
            <a:prstDash val="solid"/>
            <a:miter lim="800000"/>
            <a:tailEnd type="triangle"/>
          </a:ln>
          <a:effectLst/>
        </p:spPr>
      </p:cxnSp>
      <p:sp>
        <p:nvSpPr>
          <p:cNvPr id="41" name="Rectangle 27"/>
          <p:cNvSpPr>
            <a:spLocks noChangeArrowheads="1"/>
          </p:cNvSpPr>
          <p:nvPr/>
        </p:nvSpPr>
        <p:spPr bwMode="auto">
          <a:xfrm>
            <a:off x="887415" y="1623470"/>
            <a:ext cx="18473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cxnSp>
        <p:nvCxnSpPr>
          <p:cNvPr id="51" name="Straight Arrow Connector 50"/>
          <p:cNvCxnSpPr/>
          <p:nvPr/>
        </p:nvCxnSpPr>
        <p:spPr>
          <a:xfrm flipV="1">
            <a:off x="14735175" y="9017000"/>
            <a:ext cx="314325" cy="276225"/>
          </a:xfrm>
          <a:prstGeom prst="straightConnector1">
            <a:avLst/>
          </a:prstGeom>
          <a:noFill/>
          <a:ln w="19050" cap="flat" cmpd="sng" algn="ctr">
            <a:solidFill>
              <a:srgbClr val="FF0000"/>
            </a:solidFill>
            <a:prstDash val="solid"/>
            <a:miter lim="800000"/>
            <a:tailEnd type="triangle"/>
          </a:ln>
          <a:effectLst/>
        </p:spPr>
      </p:cxnSp>
      <p:pic>
        <p:nvPicPr>
          <p:cNvPr id="86" name="Picture 85"/>
          <p:cNvPicPr>
            <a:picLocks noChangeAspect="1"/>
          </p:cNvPicPr>
          <p:nvPr/>
        </p:nvPicPr>
        <p:blipFill>
          <a:blip r:embed="rId3"/>
          <a:stretch>
            <a:fillRect/>
          </a:stretch>
        </p:blipFill>
        <p:spPr>
          <a:xfrm>
            <a:off x="320427" y="1282463"/>
            <a:ext cx="8051800" cy="3538850"/>
          </a:xfrm>
          <a:prstGeom prst="rect">
            <a:avLst/>
          </a:prstGeom>
        </p:spPr>
      </p:pic>
      <p:sp>
        <p:nvSpPr>
          <p:cNvPr id="97" name="Oval 2423"/>
          <p:cNvSpPr>
            <a:spLocks noChangeArrowheads="1"/>
          </p:cNvSpPr>
          <p:nvPr/>
        </p:nvSpPr>
        <p:spPr bwMode="auto">
          <a:xfrm>
            <a:off x="214064" y="5313390"/>
            <a:ext cx="212725" cy="212725"/>
          </a:xfrm>
          <a:prstGeom prst="ellipse">
            <a:avLst/>
          </a:prstGeom>
          <a:solidFill>
            <a:srgbClr val="FFFF00"/>
          </a:solidFill>
          <a:ln w="9525">
            <a:solidFill>
              <a:srgbClr val="000000"/>
            </a:solidFill>
            <a:round/>
            <a:headEnd/>
            <a:tailEnd/>
          </a:ln>
        </p:spPr>
        <p:txBody>
          <a:bodyPr wrap="none" anchor="ctr"/>
          <a:lstStyle>
            <a:lvl1pPr>
              <a:spcBef>
                <a:spcPct val="20000"/>
              </a:spcBef>
              <a:buClr>
                <a:srgbClr val="0000CC"/>
              </a:buClr>
              <a:buSzPct val="40000"/>
              <a:buFont typeface="Monotype Sorts"/>
              <a:buChar char="l"/>
              <a:defRPr sz="3200">
                <a:solidFill>
                  <a:schemeClr val="tx1"/>
                </a:solidFill>
                <a:latin typeface="Arial" pitchFamily="34" charset="0"/>
              </a:defRPr>
            </a:lvl1pPr>
            <a:lvl2pPr marL="742950" indent="-285750">
              <a:spcBef>
                <a:spcPct val="20000"/>
              </a:spcBef>
              <a:buClr>
                <a:srgbClr val="0000CC"/>
              </a:buClr>
              <a:buSzPct val="100000"/>
              <a:buChar char="–"/>
              <a:defRPr sz="2800">
                <a:solidFill>
                  <a:schemeClr val="tx1"/>
                </a:solidFill>
                <a:latin typeface="Arial" pitchFamily="34" charset="0"/>
              </a:defRPr>
            </a:lvl2pPr>
            <a:lvl3pPr marL="1143000" indent="-228600">
              <a:spcBef>
                <a:spcPct val="20000"/>
              </a:spcBef>
              <a:buClr>
                <a:srgbClr val="0000CC"/>
              </a:buClr>
              <a:buSzPct val="100000"/>
              <a:buChar char="•"/>
              <a:defRPr sz="2400">
                <a:solidFill>
                  <a:schemeClr val="tx1"/>
                </a:solidFill>
                <a:latin typeface="Arial" pitchFamily="34" charset="0"/>
              </a:defRPr>
            </a:lvl3pPr>
            <a:lvl4pPr marL="1600200" indent="-228600">
              <a:spcBef>
                <a:spcPct val="20000"/>
              </a:spcBef>
              <a:buClr>
                <a:srgbClr val="0000CC"/>
              </a:buClr>
              <a:buSzPct val="100000"/>
              <a:buChar char="–"/>
              <a:defRPr sz="2000">
                <a:solidFill>
                  <a:schemeClr val="tx1"/>
                </a:solidFill>
                <a:latin typeface="Arial" pitchFamily="34" charset="0"/>
              </a:defRPr>
            </a:lvl4pPr>
            <a:lvl5pPr marL="2057400" indent="-228600">
              <a:spcBef>
                <a:spcPct val="20000"/>
              </a:spcBef>
              <a:buClr>
                <a:srgbClr val="0000CC"/>
              </a:buClr>
              <a:buSzPct val="100000"/>
              <a:buChar char="•"/>
              <a:defRPr sz="2000">
                <a:solidFill>
                  <a:schemeClr val="tx1"/>
                </a:solidFill>
                <a:latin typeface="Arial" pitchFamily="34" charset="0"/>
              </a:defRPr>
            </a:lvl5pPr>
            <a:lvl6pPr marL="2514600" indent="-228600" eaLnBrk="0" fontAlgn="base" hangingPunct="0">
              <a:spcBef>
                <a:spcPct val="20000"/>
              </a:spcBef>
              <a:spcAft>
                <a:spcPct val="0"/>
              </a:spcAft>
              <a:buClr>
                <a:srgbClr val="0000CC"/>
              </a:buClr>
              <a:buSzPct val="100000"/>
              <a:buChar char="•"/>
              <a:defRPr sz="2000">
                <a:solidFill>
                  <a:schemeClr val="tx1"/>
                </a:solidFill>
                <a:latin typeface="Arial" pitchFamily="34" charset="0"/>
              </a:defRPr>
            </a:lvl6pPr>
            <a:lvl7pPr marL="2971800" indent="-228600" eaLnBrk="0" fontAlgn="base" hangingPunct="0">
              <a:spcBef>
                <a:spcPct val="20000"/>
              </a:spcBef>
              <a:spcAft>
                <a:spcPct val="0"/>
              </a:spcAft>
              <a:buClr>
                <a:srgbClr val="0000CC"/>
              </a:buClr>
              <a:buSzPct val="100000"/>
              <a:buChar char="•"/>
              <a:defRPr sz="2000">
                <a:solidFill>
                  <a:schemeClr val="tx1"/>
                </a:solidFill>
                <a:latin typeface="Arial" pitchFamily="34" charset="0"/>
              </a:defRPr>
            </a:lvl7pPr>
            <a:lvl8pPr marL="3429000" indent="-228600" eaLnBrk="0" fontAlgn="base" hangingPunct="0">
              <a:spcBef>
                <a:spcPct val="20000"/>
              </a:spcBef>
              <a:spcAft>
                <a:spcPct val="0"/>
              </a:spcAft>
              <a:buClr>
                <a:srgbClr val="0000CC"/>
              </a:buClr>
              <a:buSzPct val="100000"/>
              <a:buChar char="•"/>
              <a:defRPr sz="2000">
                <a:solidFill>
                  <a:schemeClr val="tx1"/>
                </a:solidFill>
                <a:latin typeface="Arial" pitchFamily="34" charset="0"/>
              </a:defRPr>
            </a:lvl8pPr>
            <a:lvl9pPr marL="3886200" indent="-228600" eaLnBrk="0" fontAlgn="base" hangingPunct="0">
              <a:spcBef>
                <a:spcPct val="20000"/>
              </a:spcBef>
              <a:spcAft>
                <a:spcPct val="0"/>
              </a:spcAft>
              <a:buClr>
                <a:srgbClr val="0000CC"/>
              </a:buClr>
              <a:buSzPct val="100000"/>
              <a:buChar char="•"/>
              <a:defRPr sz="2000">
                <a:solidFill>
                  <a:schemeClr val="tx1"/>
                </a:solidFill>
                <a:latin typeface="Arial" pitchFamily="34" charset="0"/>
              </a:defRPr>
            </a:lvl9pPr>
          </a:lstStyle>
          <a:p>
            <a:pPr algn="ctr" fontAlgn="auto">
              <a:spcBef>
                <a:spcPct val="0"/>
              </a:spcBef>
              <a:spcAft>
                <a:spcPts val="0"/>
              </a:spcAft>
              <a:buClrTx/>
              <a:buSzTx/>
              <a:buNone/>
              <a:defRPr/>
            </a:pPr>
            <a:r>
              <a:rPr lang="en-US" altLang="en-US" sz="900" kern="0" dirty="0">
                <a:solidFill>
                  <a:srgbClr val="000000"/>
                </a:solidFill>
                <a:latin typeface="Times New Roman" pitchFamily="18" charset="0"/>
              </a:rPr>
              <a:t>A</a:t>
            </a:r>
          </a:p>
        </p:txBody>
      </p:sp>
      <p:sp>
        <p:nvSpPr>
          <p:cNvPr id="98" name="Oval 2423"/>
          <p:cNvSpPr>
            <a:spLocks noChangeArrowheads="1"/>
          </p:cNvSpPr>
          <p:nvPr/>
        </p:nvSpPr>
        <p:spPr bwMode="auto">
          <a:xfrm>
            <a:off x="5258104" y="3330790"/>
            <a:ext cx="169792" cy="114300"/>
          </a:xfrm>
          <a:prstGeom prst="ellipse">
            <a:avLst/>
          </a:prstGeom>
          <a:solidFill>
            <a:srgbClr val="FFFF00"/>
          </a:solidFill>
          <a:ln w="9525">
            <a:solidFill>
              <a:srgbClr val="000000"/>
            </a:solidFill>
            <a:round/>
            <a:headEnd/>
            <a:tailEnd/>
          </a:ln>
        </p:spPr>
        <p:txBody>
          <a:bodyPr wrap="none" anchor="ctr"/>
          <a:lstStyle>
            <a:lvl1pPr>
              <a:spcBef>
                <a:spcPct val="20000"/>
              </a:spcBef>
              <a:buClr>
                <a:srgbClr val="0000CC"/>
              </a:buClr>
              <a:buSzPct val="40000"/>
              <a:buFont typeface="Monotype Sorts"/>
              <a:buChar char="l"/>
              <a:defRPr sz="3200">
                <a:solidFill>
                  <a:schemeClr val="tx1"/>
                </a:solidFill>
                <a:latin typeface="Arial" pitchFamily="34" charset="0"/>
              </a:defRPr>
            </a:lvl1pPr>
            <a:lvl2pPr marL="742950" indent="-285750">
              <a:spcBef>
                <a:spcPct val="20000"/>
              </a:spcBef>
              <a:buClr>
                <a:srgbClr val="0000CC"/>
              </a:buClr>
              <a:buSzPct val="100000"/>
              <a:buChar char="–"/>
              <a:defRPr sz="2800">
                <a:solidFill>
                  <a:schemeClr val="tx1"/>
                </a:solidFill>
                <a:latin typeface="Arial" pitchFamily="34" charset="0"/>
              </a:defRPr>
            </a:lvl2pPr>
            <a:lvl3pPr marL="1143000" indent="-228600">
              <a:spcBef>
                <a:spcPct val="20000"/>
              </a:spcBef>
              <a:buClr>
                <a:srgbClr val="0000CC"/>
              </a:buClr>
              <a:buSzPct val="100000"/>
              <a:buChar char="•"/>
              <a:defRPr sz="2400">
                <a:solidFill>
                  <a:schemeClr val="tx1"/>
                </a:solidFill>
                <a:latin typeface="Arial" pitchFamily="34" charset="0"/>
              </a:defRPr>
            </a:lvl3pPr>
            <a:lvl4pPr marL="1600200" indent="-228600">
              <a:spcBef>
                <a:spcPct val="20000"/>
              </a:spcBef>
              <a:buClr>
                <a:srgbClr val="0000CC"/>
              </a:buClr>
              <a:buSzPct val="100000"/>
              <a:buChar char="–"/>
              <a:defRPr sz="2000">
                <a:solidFill>
                  <a:schemeClr val="tx1"/>
                </a:solidFill>
                <a:latin typeface="Arial" pitchFamily="34" charset="0"/>
              </a:defRPr>
            </a:lvl4pPr>
            <a:lvl5pPr marL="2057400" indent="-228600">
              <a:spcBef>
                <a:spcPct val="20000"/>
              </a:spcBef>
              <a:buClr>
                <a:srgbClr val="0000CC"/>
              </a:buClr>
              <a:buSzPct val="100000"/>
              <a:buChar char="•"/>
              <a:defRPr sz="2000">
                <a:solidFill>
                  <a:schemeClr val="tx1"/>
                </a:solidFill>
                <a:latin typeface="Arial" pitchFamily="34" charset="0"/>
              </a:defRPr>
            </a:lvl5pPr>
            <a:lvl6pPr marL="2514600" indent="-228600" eaLnBrk="0" fontAlgn="base" hangingPunct="0">
              <a:spcBef>
                <a:spcPct val="20000"/>
              </a:spcBef>
              <a:spcAft>
                <a:spcPct val="0"/>
              </a:spcAft>
              <a:buClr>
                <a:srgbClr val="0000CC"/>
              </a:buClr>
              <a:buSzPct val="100000"/>
              <a:buChar char="•"/>
              <a:defRPr sz="2000">
                <a:solidFill>
                  <a:schemeClr val="tx1"/>
                </a:solidFill>
                <a:latin typeface="Arial" pitchFamily="34" charset="0"/>
              </a:defRPr>
            </a:lvl6pPr>
            <a:lvl7pPr marL="2971800" indent="-228600" eaLnBrk="0" fontAlgn="base" hangingPunct="0">
              <a:spcBef>
                <a:spcPct val="20000"/>
              </a:spcBef>
              <a:spcAft>
                <a:spcPct val="0"/>
              </a:spcAft>
              <a:buClr>
                <a:srgbClr val="0000CC"/>
              </a:buClr>
              <a:buSzPct val="100000"/>
              <a:buChar char="•"/>
              <a:defRPr sz="2000">
                <a:solidFill>
                  <a:schemeClr val="tx1"/>
                </a:solidFill>
                <a:latin typeface="Arial" pitchFamily="34" charset="0"/>
              </a:defRPr>
            </a:lvl7pPr>
            <a:lvl8pPr marL="3429000" indent="-228600" eaLnBrk="0" fontAlgn="base" hangingPunct="0">
              <a:spcBef>
                <a:spcPct val="20000"/>
              </a:spcBef>
              <a:spcAft>
                <a:spcPct val="0"/>
              </a:spcAft>
              <a:buClr>
                <a:srgbClr val="0000CC"/>
              </a:buClr>
              <a:buSzPct val="100000"/>
              <a:buChar char="•"/>
              <a:defRPr sz="2000">
                <a:solidFill>
                  <a:schemeClr val="tx1"/>
                </a:solidFill>
                <a:latin typeface="Arial" pitchFamily="34" charset="0"/>
              </a:defRPr>
            </a:lvl8pPr>
            <a:lvl9pPr marL="3886200" indent="-228600" eaLnBrk="0" fontAlgn="base" hangingPunct="0">
              <a:spcBef>
                <a:spcPct val="20000"/>
              </a:spcBef>
              <a:spcAft>
                <a:spcPct val="0"/>
              </a:spcAft>
              <a:buClr>
                <a:srgbClr val="0000CC"/>
              </a:buClr>
              <a:buSzPct val="100000"/>
              <a:buChar char="•"/>
              <a:defRPr sz="2000">
                <a:solidFill>
                  <a:schemeClr val="tx1"/>
                </a:solidFill>
                <a:latin typeface="Arial" pitchFamily="34" charset="0"/>
              </a:defRPr>
            </a:lvl9pPr>
          </a:lstStyle>
          <a:p>
            <a:pPr algn="ctr" fontAlgn="auto">
              <a:spcBef>
                <a:spcPct val="0"/>
              </a:spcBef>
              <a:spcAft>
                <a:spcPts val="0"/>
              </a:spcAft>
              <a:buClrTx/>
              <a:buSzTx/>
              <a:buNone/>
              <a:defRPr/>
            </a:pPr>
            <a:r>
              <a:rPr lang="en-US" altLang="en-US" sz="900" kern="0" dirty="0">
                <a:solidFill>
                  <a:srgbClr val="000000"/>
                </a:solidFill>
                <a:latin typeface="Times New Roman" pitchFamily="18" charset="0"/>
              </a:rPr>
              <a:t>A</a:t>
            </a:r>
          </a:p>
        </p:txBody>
      </p:sp>
      <p:sp>
        <p:nvSpPr>
          <p:cNvPr id="99" name="Oval 2423"/>
          <p:cNvSpPr>
            <a:spLocks noChangeArrowheads="1"/>
          </p:cNvSpPr>
          <p:nvPr/>
        </p:nvSpPr>
        <p:spPr bwMode="auto">
          <a:xfrm>
            <a:off x="5258104" y="3513227"/>
            <a:ext cx="169792" cy="170506"/>
          </a:xfrm>
          <a:prstGeom prst="ellipse">
            <a:avLst/>
          </a:prstGeom>
          <a:solidFill>
            <a:srgbClr val="FFFF00"/>
          </a:solidFill>
          <a:ln w="9525">
            <a:solidFill>
              <a:srgbClr val="000000"/>
            </a:solidFill>
            <a:round/>
            <a:headEnd/>
            <a:tailEnd/>
          </a:ln>
        </p:spPr>
        <p:txBody>
          <a:bodyPr wrap="none" anchor="ctr"/>
          <a:lstStyle>
            <a:lvl1pPr>
              <a:spcBef>
                <a:spcPct val="20000"/>
              </a:spcBef>
              <a:buClr>
                <a:srgbClr val="0000CC"/>
              </a:buClr>
              <a:buSzPct val="40000"/>
              <a:buFont typeface="Monotype Sorts"/>
              <a:buChar char="l"/>
              <a:defRPr sz="3200">
                <a:solidFill>
                  <a:schemeClr val="tx1"/>
                </a:solidFill>
                <a:latin typeface="Arial" pitchFamily="34" charset="0"/>
              </a:defRPr>
            </a:lvl1pPr>
            <a:lvl2pPr marL="742950" indent="-285750">
              <a:spcBef>
                <a:spcPct val="20000"/>
              </a:spcBef>
              <a:buClr>
                <a:srgbClr val="0000CC"/>
              </a:buClr>
              <a:buSzPct val="100000"/>
              <a:buChar char="–"/>
              <a:defRPr sz="2800">
                <a:solidFill>
                  <a:schemeClr val="tx1"/>
                </a:solidFill>
                <a:latin typeface="Arial" pitchFamily="34" charset="0"/>
              </a:defRPr>
            </a:lvl2pPr>
            <a:lvl3pPr marL="1143000" indent="-228600">
              <a:spcBef>
                <a:spcPct val="20000"/>
              </a:spcBef>
              <a:buClr>
                <a:srgbClr val="0000CC"/>
              </a:buClr>
              <a:buSzPct val="100000"/>
              <a:buChar char="•"/>
              <a:defRPr sz="2400">
                <a:solidFill>
                  <a:schemeClr val="tx1"/>
                </a:solidFill>
                <a:latin typeface="Arial" pitchFamily="34" charset="0"/>
              </a:defRPr>
            </a:lvl3pPr>
            <a:lvl4pPr marL="1600200" indent="-228600">
              <a:spcBef>
                <a:spcPct val="20000"/>
              </a:spcBef>
              <a:buClr>
                <a:srgbClr val="0000CC"/>
              </a:buClr>
              <a:buSzPct val="100000"/>
              <a:buChar char="–"/>
              <a:defRPr sz="2000">
                <a:solidFill>
                  <a:schemeClr val="tx1"/>
                </a:solidFill>
                <a:latin typeface="Arial" pitchFamily="34" charset="0"/>
              </a:defRPr>
            </a:lvl4pPr>
            <a:lvl5pPr marL="2057400" indent="-228600">
              <a:spcBef>
                <a:spcPct val="20000"/>
              </a:spcBef>
              <a:buClr>
                <a:srgbClr val="0000CC"/>
              </a:buClr>
              <a:buSzPct val="100000"/>
              <a:buChar char="•"/>
              <a:defRPr sz="2000">
                <a:solidFill>
                  <a:schemeClr val="tx1"/>
                </a:solidFill>
                <a:latin typeface="Arial" pitchFamily="34" charset="0"/>
              </a:defRPr>
            </a:lvl5pPr>
            <a:lvl6pPr marL="2514600" indent="-228600" eaLnBrk="0" fontAlgn="base" hangingPunct="0">
              <a:spcBef>
                <a:spcPct val="20000"/>
              </a:spcBef>
              <a:spcAft>
                <a:spcPct val="0"/>
              </a:spcAft>
              <a:buClr>
                <a:srgbClr val="0000CC"/>
              </a:buClr>
              <a:buSzPct val="100000"/>
              <a:buChar char="•"/>
              <a:defRPr sz="2000">
                <a:solidFill>
                  <a:schemeClr val="tx1"/>
                </a:solidFill>
                <a:latin typeface="Arial" pitchFamily="34" charset="0"/>
              </a:defRPr>
            </a:lvl6pPr>
            <a:lvl7pPr marL="2971800" indent="-228600" eaLnBrk="0" fontAlgn="base" hangingPunct="0">
              <a:spcBef>
                <a:spcPct val="20000"/>
              </a:spcBef>
              <a:spcAft>
                <a:spcPct val="0"/>
              </a:spcAft>
              <a:buClr>
                <a:srgbClr val="0000CC"/>
              </a:buClr>
              <a:buSzPct val="100000"/>
              <a:buChar char="•"/>
              <a:defRPr sz="2000">
                <a:solidFill>
                  <a:schemeClr val="tx1"/>
                </a:solidFill>
                <a:latin typeface="Arial" pitchFamily="34" charset="0"/>
              </a:defRPr>
            </a:lvl7pPr>
            <a:lvl8pPr marL="3429000" indent="-228600" eaLnBrk="0" fontAlgn="base" hangingPunct="0">
              <a:spcBef>
                <a:spcPct val="20000"/>
              </a:spcBef>
              <a:spcAft>
                <a:spcPct val="0"/>
              </a:spcAft>
              <a:buClr>
                <a:srgbClr val="0000CC"/>
              </a:buClr>
              <a:buSzPct val="100000"/>
              <a:buChar char="•"/>
              <a:defRPr sz="2000">
                <a:solidFill>
                  <a:schemeClr val="tx1"/>
                </a:solidFill>
                <a:latin typeface="Arial" pitchFamily="34" charset="0"/>
              </a:defRPr>
            </a:lvl8pPr>
            <a:lvl9pPr marL="3886200" indent="-228600" eaLnBrk="0" fontAlgn="base" hangingPunct="0">
              <a:spcBef>
                <a:spcPct val="20000"/>
              </a:spcBef>
              <a:spcAft>
                <a:spcPct val="0"/>
              </a:spcAft>
              <a:buClr>
                <a:srgbClr val="0000CC"/>
              </a:buClr>
              <a:buSzPct val="100000"/>
              <a:buChar char="•"/>
              <a:defRPr sz="2000">
                <a:solidFill>
                  <a:schemeClr val="tx1"/>
                </a:solidFill>
                <a:latin typeface="Arial" pitchFamily="34" charset="0"/>
              </a:defRPr>
            </a:lvl9pPr>
          </a:lstStyle>
          <a:p>
            <a:pPr algn="ctr" fontAlgn="auto">
              <a:spcBef>
                <a:spcPct val="0"/>
              </a:spcBef>
              <a:spcAft>
                <a:spcPts val="0"/>
              </a:spcAft>
              <a:buClrTx/>
              <a:buSzTx/>
              <a:buNone/>
              <a:defRPr/>
            </a:pPr>
            <a:r>
              <a:rPr lang="en-US" altLang="en-US" sz="900" kern="0" dirty="0">
                <a:solidFill>
                  <a:srgbClr val="000000"/>
                </a:solidFill>
                <a:latin typeface="Times New Roman" pitchFamily="18" charset="0"/>
              </a:rPr>
              <a:t>B</a:t>
            </a:r>
          </a:p>
        </p:txBody>
      </p:sp>
      <p:sp>
        <p:nvSpPr>
          <p:cNvPr id="100" name="Oval 2423"/>
          <p:cNvSpPr>
            <a:spLocks noChangeArrowheads="1"/>
          </p:cNvSpPr>
          <p:nvPr/>
        </p:nvSpPr>
        <p:spPr bwMode="auto">
          <a:xfrm>
            <a:off x="218114" y="5752701"/>
            <a:ext cx="212725" cy="212725"/>
          </a:xfrm>
          <a:prstGeom prst="ellipse">
            <a:avLst/>
          </a:prstGeom>
          <a:solidFill>
            <a:srgbClr val="FFFF00"/>
          </a:solidFill>
          <a:ln w="9525">
            <a:solidFill>
              <a:srgbClr val="000000"/>
            </a:solidFill>
            <a:round/>
            <a:headEnd/>
            <a:tailEnd/>
          </a:ln>
        </p:spPr>
        <p:txBody>
          <a:bodyPr wrap="none" anchor="ctr"/>
          <a:lstStyle>
            <a:lvl1pPr>
              <a:spcBef>
                <a:spcPct val="20000"/>
              </a:spcBef>
              <a:buClr>
                <a:srgbClr val="0000CC"/>
              </a:buClr>
              <a:buSzPct val="40000"/>
              <a:buFont typeface="Monotype Sorts"/>
              <a:buChar char="l"/>
              <a:defRPr sz="3200">
                <a:solidFill>
                  <a:schemeClr val="tx1"/>
                </a:solidFill>
                <a:latin typeface="Arial" pitchFamily="34" charset="0"/>
              </a:defRPr>
            </a:lvl1pPr>
            <a:lvl2pPr marL="742950" indent="-285750">
              <a:spcBef>
                <a:spcPct val="20000"/>
              </a:spcBef>
              <a:buClr>
                <a:srgbClr val="0000CC"/>
              </a:buClr>
              <a:buSzPct val="100000"/>
              <a:buChar char="–"/>
              <a:defRPr sz="2800">
                <a:solidFill>
                  <a:schemeClr val="tx1"/>
                </a:solidFill>
                <a:latin typeface="Arial" pitchFamily="34" charset="0"/>
              </a:defRPr>
            </a:lvl2pPr>
            <a:lvl3pPr marL="1143000" indent="-228600">
              <a:spcBef>
                <a:spcPct val="20000"/>
              </a:spcBef>
              <a:buClr>
                <a:srgbClr val="0000CC"/>
              </a:buClr>
              <a:buSzPct val="100000"/>
              <a:buChar char="•"/>
              <a:defRPr sz="2400">
                <a:solidFill>
                  <a:schemeClr val="tx1"/>
                </a:solidFill>
                <a:latin typeface="Arial" pitchFamily="34" charset="0"/>
              </a:defRPr>
            </a:lvl3pPr>
            <a:lvl4pPr marL="1600200" indent="-228600">
              <a:spcBef>
                <a:spcPct val="20000"/>
              </a:spcBef>
              <a:buClr>
                <a:srgbClr val="0000CC"/>
              </a:buClr>
              <a:buSzPct val="100000"/>
              <a:buChar char="–"/>
              <a:defRPr sz="2000">
                <a:solidFill>
                  <a:schemeClr val="tx1"/>
                </a:solidFill>
                <a:latin typeface="Arial" pitchFamily="34" charset="0"/>
              </a:defRPr>
            </a:lvl4pPr>
            <a:lvl5pPr marL="2057400" indent="-228600">
              <a:spcBef>
                <a:spcPct val="20000"/>
              </a:spcBef>
              <a:buClr>
                <a:srgbClr val="0000CC"/>
              </a:buClr>
              <a:buSzPct val="100000"/>
              <a:buChar char="•"/>
              <a:defRPr sz="2000">
                <a:solidFill>
                  <a:schemeClr val="tx1"/>
                </a:solidFill>
                <a:latin typeface="Arial" pitchFamily="34" charset="0"/>
              </a:defRPr>
            </a:lvl5pPr>
            <a:lvl6pPr marL="2514600" indent="-228600" eaLnBrk="0" fontAlgn="base" hangingPunct="0">
              <a:spcBef>
                <a:spcPct val="20000"/>
              </a:spcBef>
              <a:spcAft>
                <a:spcPct val="0"/>
              </a:spcAft>
              <a:buClr>
                <a:srgbClr val="0000CC"/>
              </a:buClr>
              <a:buSzPct val="100000"/>
              <a:buChar char="•"/>
              <a:defRPr sz="2000">
                <a:solidFill>
                  <a:schemeClr val="tx1"/>
                </a:solidFill>
                <a:latin typeface="Arial" pitchFamily="34" charset="0"/>
              </a:defRPr>
            </a:lvl6pPr>
            <a:lvl7pPr marL="2971800" indent="-228600" eaLnBrk="0" fontAlgn="base" hangingPunct="0">
              <a:spcBef>
                <a:spcPct val="20000"/>
              </a:spcBef>
              <a:spcAft>
                <a:spcPct val="0"/>
              </a:spcAft>
              <a:buClr>
                <a:srgbClr val="0000CC"/>
              </a:buClr>
              <a:buSzPct val="100000"/>
              <a:buChar char="•"/>
              <a:defRPr sz="2000">
                <a:solidFill>
                  <a:schemeClr val="tx1"/>
                </a:solidFill>
                <a:latin typeface="Arial" pitchFamily="34" charset="0"/>
              </a:defRPr>
            </a:lvl7pPr>
            <a:lvl8pPr marL="3429000" indent="-228600" eaLnBrk="0" fontAlgn="base" hangingPunct="0">
              <a:spcBef>
                <a:spcPct val="20000"/>
              </a:spcBef>
              <a:spcAft>
                <a:spcPct val="0"/>
              </a:spcAft>
              <a:buClr>
                <a:srgbClr val="0000CC"/>
              </a:buClr>
              <a:buSzPct val="100000"/>
              <a:buChar char="•"/>
              <a:defRPr sz="2000">
                <a:solidFill>
                  <a:schemeClr val="tx1"/>
                </a:solidFill>
                <a:latin typeface="Arial" pitchFamily="34" charset="0"/>
              </a:defRPr>
            </a:lvl8pPr>
            <a:lvl9pPr marL="3886200" indent="-228600" eaLnBrk="0" fontAlgn="base" hangingPunct="0">
              <a:spcBef>
                <a:spcPct val="20000"/>
              </a:spcBef>
              <a:spcAft>
                <a:spcPct val="0"/>
              </a:spcAft>
              <a:buClr>
                <a:srgbClr val="0000CC"/>
              </a:buClr>
              <a:buSzPct val="100000"/>
              <a:buChar char="•"/>
              <a:defRPr sz="2000">
                <a:solidFill>
                  <a:schemeClr val="tx1"/>
                </a:solidFill>
                <a:latin typeface="Arial" pitchFamily="34" charset="0"/>
              </a:defRPr>
            </a:lvl9pPr>
          </a:lstStyle>
          <a:p>
            <a:pPr algn="ctr" fontAlgn="auto">
              <a:spcBef>
                <a:spcPct val="0"/>
              </a:spcBef>
              <a:spcAft>
                <a:spcPts val="0"/>
              </a:spcAft>
              <a:buClrTx/>
              <a:buSzTx/>
              <a:buNone/>
              <a:defRPr/>
            </a:pPr>
            <a:r>
              <a:rPr lang="en-US" altLang="en-US" sz="900" kern="0" dirty="0">
                <a:solidFill>
                  <a:srgbClr val="000000"/>
                </a:solidFill>
                <a:latin typeface="Times New Roman" pitchFamily="18" charset="0"/>
              </a:rPr>
              <a:t>B</a:t>
            </a:r>
          </a:p>
        </p:txBody>
      </p:sp>
      <p:sp>
        <p:nvSpPr>
          <p:cNvPr id="101" name="Oval 2423"/>
          <p:cNvSpPr>
            <a:spLocks noChangeArrowheads="1"/>
          </p:cNvSpPr>
          <p:nvPr/>
        </p:nvSpPr>
        <p:spPr bwMode="auto">
          <a:xfrm>
            <a:off x="8223274" y="3540352"/>
            <a:ext cx="196850" cy="149912"/>
          </a:xfrm>
          <a:prstGeom prst="ellipse">
            <a:avLst/>
          </a:prstGeom>
          <a:solidFill>
            <a:srgbClr val="FFFF00"/>
          </a:solidFill>
          <a:ln w="9525">
            <a:solidFill>
              <a:srgbClr val="000000"/>
            </a:solidFill>
            <a:round/>
            <a:headEnd/>
            <a:tailEnd/>
          </a:ln>
        </p:spPr>
        <p:txBody>
          <a:bodyPr wrap="none" anchor="ctr"/>
          <a:lstStyle>
            <a:lvl1pPr>
              <a:spcBef>
                <a:spcPct val="20000"/>
              </a:spcBef>
              <a:buClr>
                <a:srgbClr val="0000CC"/>
              </a:buClr>
              <a:buSzPct val="40000"/>
              <a:buFont typeface="Monotype Sorts"/>
              <a:buChar char="l"/>
              <a:defRPr sz="3200">
                <a:solidFill>
                  <a:schemeClr val="tx1"/>
                </a:solidFill>
                <a:latin typeface="Arial" pitchFamily="34" charset="0"/>
              </a:defRPr>
            </a:lvl1pPr>
            <a:lvl2pPr marL="742950" indent="-285750">
              <a:spcBef>
                <a:spcPct val="20000"/>
              </a:spcBef>
              <a:buClr>
                <a:srgbClr val="0000CC"/>
              </a:buClr>
              <a:buSzPct val="100000"/>
              <a:buChar char="–"/>
              <a:defRPr sz="2800">
                <a:solidFill>
                  <a:schemeClr val="tx1"/>
                </a:solidFill>
                <a:latin typeface="Arial" pitchFamily="34" charset="0"/>
              </a:defRPr>
            </a:lvl2pPr>
            <a:lvl3pPr marL="1143000" indent="-228600">
              <a:spcBef>
                <a:spcPct val="20000"/>
              </a:spcBef>
              <a:buClr>
                <a:srgbClr val="0000CC"/>
              </a:buClr>
              <a:buSzPct val="100000"/>
              <a:buChar char="•"/>
              <a:defRPr sz="2400">
                <a:solidFill>
                  <a:schemeClr val="tx1"/>
                </a:solidFill>
                <a:latin typeface="Arial" pitchFamily="34" charset="0"/>
              </a:defRPr>
            </a:lvl3pPr>
            <a:lvl4pPr marL="1600200" indent="-228600">
              <a:spcBef>
                <a:spcPct val="20000"/>
              </a:spcBef>
              <a:buClr>
                <a:srgbClr val="0000CC"/>
              </a:buClr>
              <a:buSzPct val="100000"/>
              <a:buChar char="–"/>
              <a:defRPr sz="2000">
                <a:solidFill>
                  <a:schemeClr val="tx1"/>
                </a:solidFill>
                <a:latin typeface="Arial" pitchFamily="34" charset="0"/>
              </a:defRPr>
            </a:lvl4pPr>
            <a:lvl5pPr marL="2057400" indent="-228600">
              <a:spcBef>
                <a:spcPct val="20000"/>
              </a:spcBef>
              <a:buClr>
                <a:srgbClr val="0000CC"/>
              </a:buClr>
              <a:buSzPct val="100000"/>
              <a:buChar char="•"/>
              <a:defRPr sz="2000">
                <a:solidFill>
                  <a:schemeClr val="tx1"/>
                </a:solidFill>
                <a:latin typeface="Arial" pitchFamily="34" charset="0"/>
              </a:defRPr>
            </a:lvl5pPr>
            <a:lvl6pPr marL="2514600" indent="-228600" eaLnBrk="0" fontAlgn="base" hangingPunct="0">
              <a:spcBef>
                <a:spcPct val="20000"/>
              </a:spcBef>
              <a:spcAft>
                <a:spcPct val="0"/>
              </a:spcAft>
              <a:buClr>
                <a:srgbClr val="0000CC"/>
              </a:buClr>
              <a:buSzPct val="100000"/>
              <a:buChar char="•"/>
              <a:defRPr sz="2000">
                <a:solidFill>
                  <a:schemeClr val="tx1"/>
                </a:solidFill>
                <a:latin typeface="Arial" pitchFamily="34" charset="0"/>
              </a:defRPr>
            </a:lvl6pPr>
            <a:lvl7pPr marL="2971800" indent="-228600" eaLnBrk="0" fontAlgn="base" hangingPunct="0">
              <a:spcBef>
                <a:spcPct val="20000"/>
              </a:spcBef>
              <a:spcAft>
                <a:spcPct val="0"/>
              </a:spcAft>
              <a:buClr>
                <a:srgbClr val="0000CC"/>
              </a:buClr>
              <a:buSzPct val="100000"/>
              <a:buChar char="•"/>
              <a:defRPr sz="2000">
                <a:solidFill>
                  <a:schemeClr val="tx1"/>
                </a:solidFill>
                <a:latin typeface="Arial" pitchFamily="34" charset="0"/>
              </a:defRPr>
            </a:lvl7pPr>
            <a:lvl8pPr marL="3429000" indent="-228600" eaLnBrk="0" fontAlgn="base" hangingPunct="0">
              <a:spcBef>
                <a:spcPct val="20000"/>
              </a:spcBef>
              <a:spcAft>
                <a:spcPct val="0"/>
              </a:spcAft>
              <a:buClr>
                <a:srgbClr val="0000CC"/>
              </a:buClr>
              <a:buSzPct val="100000"/>
              <a:buChar char="•"/>
              <a:defRPr sz="2000">
                <a:solidFill>
                  <a:schemeClr val="tx1"/>
                </a:solidFill>
                <a:latin typeface="Arial" pitchFamily="34" charset="0"/>
              </a:defRPr>
            </a:lvl8pPr>
            <a:lvl9pPr marL="3886200" indent="-228600" eaLnBrk="0" fontAlgn="base" hangingPunct="0">
              <a:spcBef>
                <a:spcPct val="20000"/>
              </a:spcBef>
              <a:spcAft>
                <a:spcPct val="0"/>
              </a:spcAft>
              <a:buClr>
                <a:srgbClr val="0000CC"/>
              </a:buClr>
              <a:buSzPct val="100000"/>
              <a:buChar char="•"/>
              <a:defRPr sz="2000">
                <a:solidFill>
                  <a:schemeClr val="tx1"/>
                </a:solidFill>
                <a:latin typeface="Arial" pitchFamily="34" charset="0"/>
              </a:defRPr>
            </a:lvl9pPr>
          </a:lstStyle>
          <a:p>
            <a:pPr algn="ctr" fontAlgn="auto">
              <a:spcBef>
                <a:spcPct val="0"/>
              </a:spcBef>
              <a:spcAft>
                <a:spcPts val="0"/>
              </a:spcAft>
              <a:buClrTx/>
              <a:buSzTx/>
              <a:buNone/>
              <a:defRPr/>
            </a:pPr>
            <a:r>
              <a:rPr lang="en-US" altLang="en-US" sz="900" kern="0" dirty="0">
                <a:solidFill>
                  <a:srgbClr val="000000"/>
                </a:solidFill>
                <a:latin typeface="Times New Roman" pitchFamily="18" charset="0"/>
              </a:rPr>
              <a:t>C</a:t>
            </a:r>
          </a:p>
        </p:txBody>
      </p:sp>
      <p:sp>
        <p:nvSpPr>
          <p:cNvPr id="102" name="Oval 2423"/>
          <p:cNvSpPr>
            <a:spLocks noChangeArrowheads="1"/>
          </p:cNvSpPr>
          <p:nvPr/>
        </p:nvSpPr>
        <p:spPr bwMode="auto">
          <a:xfrm>
            <a:off x="218925" y="6112316"/>
            <a:ext cx="212725" cy="212725"/>
          </a:xfrm>
          <a:prstGeom prst="ellipse">
            <a:avLst/>
          </a:prstGeom>
          <a:solidFill>
            <a:srgbClr val="FFFF00"/>
          </a:solidFill>
          <a:ln w="9525">
            <a:solidFill>
              <a:srgbClr val="000000"/>
            </a:solidFill>
            <a:round/>
            <a:headEnd/>
            <a:tailEnd/>
          </a:ln>
        </p:spPr>
        <p:txBody>
          <a:bodyPr wrap="none" anchor="ctr"/>
          <a:lstStyle>
            <a:lvl1pPr>
              <a:spcBef>
                <a:spcPct val="20000"/>
              </a:spcBef>
              <a:buClr>
                <a:srgbClr val="0000CC"/>
              </a:buClr>
              <a:buSzPct val="40000"/>
              <a:buFont typeface="Monotype Sorts"/>
              <a:buChar char="l"/>
              <a:defRPr sz="3200">
                <a:solidFill>
                  <a:schemeClr val="tx1"/>
                </a:solidFill>
                <a:latin typeface="Arial" pitchFamily="34" charset="0"/>
              </a:defRPr>
            </a:lvl1pPr>
            <a:lvl2pPr marL="742950" indent="-285750">
              <a:spcBef>
                <a:spcPct val="20000"/>
              </a:spcBef>
              <a:buClr>
                <a:srgbClr val="0000CC"/>
              </a:buClr>
              <a:buSzPct val="100000"/>
              <a:buChar char="–"/>
              <a:defRPr sz="2800">
                <a:solidFill>
                  <a:schemeClr val="tx1"/>
                </a:solidFill>
                <a:latin typeface="Arial" pitchFamily="34" charset="0"/>
              </a:defRPr>
            </a:lvl2pPr>
            <a:lvl3pPr marL="1143000" indent="-228600">
              <a:spcBef>
                <a:spcPct val="20000"/>
              </a:spcBef>
              <a:buClr>
                <a:srgbClr val="0000CC"/>
              </a:buClr>
              <a:buSzPct val="100000"/>
              <a:buChar char="•"/>
              <a:defRPr sz="2400">
                <a:solidFill>
                  <a:schemeClr val="tx1"/>
                </a:solidFill>
                <a:latin typeface="Arial" pitchFamily="34" charset="0"/>
              </a:defRPr>
            </a:lvl3pPr>
            <a:lvl4pPr marL="1600200" indent="-228600">
              <a:spcBef>
                <a:spcPct val="20000"/>
              </a:spcBef>
              <a:buClr>
                <a:srgbClr val="0000CC"/>
              </a:buClr>
              <a:buSzPct val="100000"/>
              <a:buChar char="–"/>
              <a:defRPr sz="2000">
                <a:solidFill>
                  <a:schemeClr val="tx1"/>
                </a:solidFill>
                <a:latin typeface="Arial" pitchFamily="34" charset="0"/>
              </a:defRPr>
            </a:lvl4pPr>
            <a:lvl5pPr marL="2057400" indent="-228600">
              <a:spcBef>
                <a:spcPct val="20000"/>
              </a:spcBef>
              <a:buClr>
                <a:srgbClr val="0000CC"/>
              </a:buClr>
              <a:buSzPct val="100000"/>
              <a:buChar char="•"/>
              <a:defRPr sz="2000">
                <a:solidFill>
                  <a:schemeClr val="tx1"/>
                </a:solidFill>
                <a:latin typeface="Arial" pitchFamily="34" charset="0"/>
              </a:defRPr>
            </a:lvl5pPr>
            <a:lvl6pPr marL="2514600" indent="-228600" eaLnBrk="0" fontAlgn="base" hangingPunct="0">
              <a:spcBef>
                <a:spcPct val="20000"/>
              </a:spcBef>
              <a:spcAft>
                <a:spcPct val="0"/>
              </a:spcAft>
              <a:buClr>
                <a:srgbClr val="0000CC"/>
              </a:buClr>
              <a:buSzPct val="100000"/>
              <a:buChar char="•"/>
              <a:defRPr sz="2000">
                <a:solidFill>
                  <a:schemeClr val="tx1"/>
                </a:solidFill>
                <a:latin typeface="Arial" pitchFamily="34" charset="0"/>
              </a:defRPr>
            </a:lvl6pPr>
            <a:lvl7pPr marL="2971800" indent="-228600" eaLnBrk="0" fontAlgn="base" hangingPunct="0">
              <a:spcBef>
                <a:spcPct val="20000"/>
              </a:spcBef>
              <a:spcAft>
                <a:spcPct val="0"/>
              </a:spcAft>
              <a:buClr>
                <a:srgbClr val="0000CC"/>
              </a:buClr>
              <a:buSzPct val="100000"/>
              <a:buChar char="•"/>
              <a:defRPr sz="2000">
                <a:solidFill>
                  <a:schemeClr val="tx1"/>
                </a:solidFill>
                <a:latin typeface="Arial" pitchFamily="34" charset="0"/>
              </a:defRPr>
            </a:lvl7pPr>
            <a:lvl8pPr marL="3429000" indent="-228600" eaLnBrk="0" fontAlgn="base" hangingPunct="0">
              <a:spcBef>
                <a:spcPct val="20000"/>
              </a:spcBef>
              <a:spcAft>
                <a:spcPct val="0"/>
              </a:spcAft>
              <a:buClr>
                <a:srgbClr val="0000CC"/>
              </a:buClr>
              <a:buSzPct val="100000"/>
              <a:buChar char="•"/>
              <a:defRPr sz="2000">
                <a:solidFill>
                  <a:schemeClr val="tx1"/>
                </a:solidFill>
                <a:latin typeface="Arial" pitchFamily="34" charset="0"/>
              </a:defRPr>
            </a:lvl8pPr>
            <a:lvl9pPr marL="3886200" indent="-228600" eaLnBrk="0" fontAlgn="base" hangingPunct="0">
              <a:spcBef>
                <a:spcPct val="20000"/>
              </a:spcBef>
              <a:spcAft>
                <a:spcPct val="0"/>
              </a:spcAft>
              <a:buClr>
                <a:srgbClr val="0000CC"/>
              </a:buClr>
              <a:buSzPct val="100000"/>
              <a:buChar char="•"/>
              <a:defRPr sz="2000">
                <a:solidFill>
                  <a:schemeClr val="tx1"/>
                </a:solidFill>
                <a:latin typeface="Arial" pitchFamily="34" charset="0"/>
              </a:defRPr>
            </a:lvl9pPr>
          </a:lstStyle>
          <a:p>
            <a:pPr algn="ctr" fontAlgn="auto">
              <a:spcBef>
                <a:spcPct val="0"/>
              </a:spcBef>
              <a:spcAft>
                <a:spcPts val="0"/>
              </a:spcAft>
              <a:buClrTx/>
              <a:buSzTx/>
              <a:buNone/>
              <a:defRPr/>
            </a:pPr>
            <a:r>
              <a:rPr lang="en-US" altLang="en-US" sz="900" kern="0" dirty="0">
                <a:solidFill>
                  <a:srgbClr val="000000"/>
                </a:solidFill>
                <a:latin typeface="Times New Roman" pitchFamily="18" charset="0"/>
              </a:rPr>
              <a:t>C</a:t>
            </a:r>
          </a:p>
        </p:txBody>
      </p:sp>
      <p:sp>
        <p:nvSpPr>
          <p:cNvPr id="103" name="Oval 2423"/>
          <p:cNvSpPr>
            <a:spLocks noChangeArrowheads="1"/>
          </p:cNvSpPr>
          <p:nvPr/>
        </p:nvSpPr>
        <p:spPr bwMode="auto">
          <a:xfrm>
            <a:off x="4453512" y="5306067"/>
            <a:ext cx="212725" cy="212725"/>
          </a:xfrm>
          <a:prstGeom prst="ellipse">
            <a:avLst/>
          </a:prstGeom>
          <a:solidFill>
            <a:srgbClr val="FFFF00"/>
          </a:solidFill>
          <a:ln w="9525">
            <a:solidFill>
              <a:srgbClr val="000000"/>
            </a:solidFill>
            <a:round/>
            <a:headEnd/>
            <a:tailEnd/>
          </a:ln>
        </p:spPr>
        <p:txBody>
          <a:bodyPr wrap="none" anchor="ctr"/>
          <a:lstStyle>
            <a:lvl1pPr>
              <a:spcBef>
                <a:spcPct val="20000"/>
              </a:spcBef>
              <a:buClr>
                <a:srgbClr val="0000CC"/>
              </a:buClr>
              <a:buSzPct val="40000"/>
              <a:buFont typeface="Monotype Sorts"/>
              <a:buChar char="l"/>
              <a:defRPr sz="3200">
                <a:solidFill>
                  <a:schemeClr val="tx1"/>
                </a:solidFill>
                <a:latin typeface="Arial" pitchFamily="34" charset="0"/>
              </a:defRPr>
            </a:lvl1pPr>
            <a:lvl2pPr marL="742950" indent="-285750">
              <a:spcBef>
                <a:spcPct val="20000"/>
              </a:spcBef>
              <a:buClr>
                <a:srgbClr val="0000CC"/>
              </a:buClr>
              <a:buSzPct val="100000"/>
              <a:buChar char="–"/>
              <a:defRPr sz="2800">
                <a:solidFill>
                  <a:schemeClr val="tx1"/>
                </a:solidFill>
                <a:latin typeface="Arial" pitchFamily="34" charset="0"/>
              </a:defRPr>
            </a:lvl2pPr>
            <a:lvl3pPr marL="1143000" indent="-228600">
              <a:spcBef>
                <a:spcPct val="20000"/>
              </a:spcBef>
              <a:buClr>
                <a:srgbClr val="0000CC"/>
              </a:buClr>
              <a:buSzPct val="100000"/>
              <a:buChar char="•"/>
              <a:defRPr sz="2400">
                <a:solidFill>
                  <a:schemeClr val="tx1"/>
                </a:solidFill>
                <a:latin typeface="Arial" pitchFamily="34" charset="0"/>
              </a:defRPr>
            </a:lvl3pPr>
            <a:lvl4pPr marL="1600200" indent="-228600">
              <a:spcBef>
                <a:spcPct val="20000"/>
              </a:spcBef>
              <a:buClr>
                <a:srgbClr val="0000CC"/>
              </a:buClr>
              <a:buSzPct val="100000"/>
              <a:buChar char="–"/>
              <a:defRPr sz="2000">
                <a:solidFill>
                  <a:schemeClr val="tx1"/>
                </a:solidFill>
                <a:latin typeface="Arial" pitchFamily="34" charset="0"/>
              </a:defRPr>
            </a:lvl4pPr>
            <a:lvl5pPr marL="2057400" indent="-228600">
              <a:spcBef>
                <a:spcPct val="20000"/>
              </a:spcBef>
              <a:buClr>
                <a:srgbClr val="0000CC"/>
              </a:buClr>
              <a:buSzPct val="100000"/>
              <a:buChar char="•"/>
              <a:defRPr sz="2000">
                <a:solidFill>
                  <a:schemeClr val="tx1"/>
                </a:solidFill>
                <a:latin typeface="Arial" pitchFamily="34" charset="0"/>
              </a:defRPr>
            </a:lvl5pPr>
            <a:lvl6pPr marL="2514600" indent="-228600" eaLnBrk="0" fontAlgn="base" hangingPunct="0">
              <a:spcBef>
                <a:spcPct val="20000"/>
              </a:spcBef>
              <a:spcAft>
                <a:spcPct val="0"/>
              </a:spcAft>
              <a:buClr>
                <a:srgbClr val="0000CC"/>
              </a:buClr>
              <a:buSzPct val="100000"/>
              <a:buChar char="•"/>
              <a:defRPr sz="2000">
                <a:solidFill>
                  <a:schemeClr val="tx1"/>
                </a:solidFill>
                <a:latin typeface="Arial" pitchFamily="34" charset="0"/>
              </a:defRPr>
            </a:lvl6pPr>
            <a:lvl7pPr marL="2971800" indent="-228600" eaLnBrk="0" fontAlgn="base" hangingPunct="0">
              <a:spcBef>
                <a:spcPct val="20000"/>
              </a:spcBef>
              <a:spcAft>
                <a:spcPct val="0"/>
              </a:spcAft>
              <a:buClr>
                <a:srgbClr val="0000CC"/>
              </a:buClr>
              <a:buSzPct val="100000"/>
              <a:buChar char="•"/>
              <a:defRPr sz="2000">
                <a:solidFill>
                  <a:schemeClr val="tx1"/>
                </a:solidFill>
                <a:latin typeface="Arial" pitchFamily="34" charset="0"/>
              </a:defRPr>
            </a:lvl7pPr>
            <a:lvl8pPr marL="3429000" indent="-228600" eaLnBrk="0" fontAlgn="base" hangingPunct="0">
              <a:spcBef>
                <a:spcPct val="20000"/>
              </a:spcBef>
              <a:spcAft>
                <a:spcPct val="0"/>
              </a:spcAft>
              <a:buClr>
                <a:srgbClr val="0000CC"/>
              </a:buClr>
              <a:buSzPct val="100000"/>
              <a:buChar char="•"/>
              <a:defRPr sz="2000">
                <a:solidFill>
                  <a:schemeClr val="tx1"/>
                </a:solidFill>
                <a:latin typeface="Arial" pitchFamily="34" charset="0"/>
              </a:defRPr>
            </a:lvl8pPr>
            <a:lvl9pPr marL="3886200" indent="-228600" eaLnBrk="0" fontAlgn="base" hangingPunct="0">
              <a:spcBef>
                <a:spcPct val="20000"/>
              </a:spcBef>
              <a:spcAft>
                <a:spcPct val="0"/>
              </a:spcAft>
              <a:buClr>
                <a:srgbClr val="0000CC"/>
              </a:buClr>
              <a:buSzPct val="100000"/>
              <a:buChar char="•"/>
              <a:defRPr sz="2000">
                <a:solidFill>
                  <a:schemeClr val="tx1"/>
                </a:solidFill>
                <a:latin typeface="Arial" pitchFamily="34" charset="0"/>
              </a:defRPr>
            </a:lvl9pPr>
          </a:lstStyle>
          <a:p>
            <a:pPr algn="ctr" fontAlgn="auto">
              <a:spcBef>
                <a:spcPct val="0"/>
              </a:spcBef>
              <a:spcAft>
                <a:spcPts val="0"/>
              </a:spcAft>
              <a:buClrTx/>
              <a:buSzTx/>
              <a:buNone/>
              <a:defRPr/>
            </a:pPr>
            <a:r>
              <a:rPr lang="en-US" altLang="en-US" sz="900" kern="0" dirty="0">
                <a:solidFill>
                  <a:srgbClr val="000000"/>
                </a:solidFill>
                <a:latin typeface="Times New Roman" pitchFamily="18" charset="0"/>
              </a:rPr>
              <a:t>D</a:t>
            </a:r>
          </a:p>
        </p:txBody>
      </p:sp>
      <p:sp>
        <p:nvSpPr>
          <p:cNvPr id="105" name="Oval 2423"/>
          <p:cNvSpPr>
            <a:spLocks noChangeArrowheads="1"/>
          </p:cNvSpPr>
          <p:nvPr/>
        </p:nvSpPr>
        <p:spPr bwMode="auto">
          <a:xfrm>
            <a:off x="4435475" y="5702445"/>
            <a:ext cx="212725" cy="212725"/>
          </a:xfrm>
          <a:prstGeom prst="ellipse">
            <a:avLst/>
          </a:prstGeom>
          <a:solidFill>
            <a:srgbClr val="FFFF00"/>
          </a:solidFill>
          <a:ln w="9525">
            <a:solidFill>
              <a:srgbClr val="000000"/>
            </a:solidFill>
            <a:round/>
            <a:headEnd/>
            <a:tailEnd/>
          </a:ln>
        </p:spPr>
        <p:txBody>
          <a:bodyPr wrap="none" anchor="ctr"/>
          <a:lstStyle>
            <a:lvl1pPr>
              <a:spcBef>
                <a:spcPct val="20000"/>
              </a:spcBef>
              <a:buClr>
                <a:srgbClr val="0000CC"/>
              </a:buClr>
              <a:buSzPct val="40000"/>
              <a:buFont typeface="Monotype Sorts"/>
              <a:buChar char="l"/>
              <a:defRPr sz="3200">
                <a:solidFill>
                  <a:schemeClr val="tx1"/>
                </a:solidFill>
                <a:latin typeface="Arial" pitchFamily="34" charset="0"/>
              </a:defRPr>
            </a:lvl1pPr>
            <a:lvl2pPr marL="742950" indent="-285750">
              <a:spcBef>
                <a:spcPct val="20000"/>
              </a:spcBef>
              <a:buClr>
                <a:srgbClr val="0000CC"/>
              </a:buClr>
              <a:buSzPct val="100000"/>
              <a:buChar char="–"/>
              <a:defRPr sz="2800">
                <a:solidFill>
                  <a:schemeClr val="tx1"/>
                </a:solidFill>
                <a:latin typeface="Arial" pitchFamily="34" charset="0"/>
              </a:defRPr>
            </a:lvl2pPr>
            <a:lvl3pPr marL="1143000" indent="-228600">
              <a:spcBef>
                <a:spcPct val="20000"/>
              </a:spcBef>
              <a:buClr>
                <a:srgbClr val="0000CC"/>
              </a:buClr>
              <a:buSzPct val="100000"/>
              <a:buChar char="•"/>
              <a:defRPr sz="2400">
                <a:solidFill>
                  <a:schemeClr val="tx1"/>
                </a:solidFill>
                <a:latin typeface="Arial" pitchFamily="34" charset="0"/>
              </a:defRPr>
            </a:lvl3pPr>
            <a:lvl4pPr marL="1600200" indent="-228600">
              <a:spcBef>
                <a:spcPct val="20000"/>
              </a:spcBef>
              <a:buClr>
                <a:srgbClr val="0000CC"/>
              </a:buClr>
              <a:buSzPct val="100000"/>
              <a:buChar char="–"/>
              <a:defRPr sz="2000">
                <a:solidFill>
                  <a:schemeClr val="tx1"/>
                </a:solidFill>
                <a:latin typeface="Arial" pitchFamily="34" charset="0"/>
              </a:defRPr>
            </a:lvl4pPr>
            <a:lvl5pPr marL="2057400" indent="-228600">
              <a:spcBef>
                <a:spcPct val="20000"/>
              </a:spcBef>
              <a:buClr>
                <a:srgbClr val="0000CC"/>
              </a:buClr>
              <a:buSzPct val="100000"/>
              <a:buChar char="•"/>
              <a:defRPr sz="2000">
                <a:solidFill>
                  <a:schemeClr val="tx1"/>
                </a:solidFill>
                <a:latin typeface="Arial" pitchFamily="34" charset="0"/>
              </a:defRPr>
            </a:lvl5pPr>
            <a:lvl6pPr marL="2514600" indent="-228600" eaLnBrk="0" fontAlgn="base" hangingPunct="0">
              <a:spcBef>
                <a:spcPct val="20000"/>
              </a:spcBef>
              <a:spcAft>
                <a:spcPct val="0"/>
              </a:spcAft>
              <a:buClr>
                <a:srgbClr val="0000CC"/>
              </a:buClr>
              <a:buSzPct val="100000"/>
              <a:buChar char="•"/>
              <a:defRPr sz="2000">
                <a:solidFill>
                  <a:schemeClr val="tx1"/>
                </a:solidFill>
                <a:latin typeface="Arial" pitchFamily="34" charset="0"/>
              </a:defRPr>
            </a:lvl6pPr>
            <a:lvl7pPr marL="2971800" indent="-228600" eaLnBrk="0" fontAlgn="base" hangingPunct="0">
              <a:spcBef>
                <a:spcPct val="20000"/>
              </a:spcBef>
              <a:spcAft>
                <a:spcPct val="0"/>
              </a:spcAft>
              <a:buClr>
                <a:srgbClr val="0000CC"/>
              </a:buClr>
              <a:buSzPct val="100000"/>
              <a:buChar char="•"/>
              <a:defRPr sz="2000">
                <a:solidFill>
                  <a:schemeClr val="tx1"/>
                </a:solidFill>
                <a:latin typeface="Arial" pitchFamily="34" charset="0"/>
              </a:defRPr>
            </a:lvl7pPr>
            <a:lvl8pPr marL="3429000" indent="-228600" eaLnBrk="0" fontAlgn="base" hangingPunct="0">
              <a:spcBef>
                <a:spcPct val="20000"/>
              </a:spcBef>
              <a:spcAft>
                <a:spcPct val="0"/>
              </a:spcAft>
              <a:buClr>
                <a:srgbClr val="0000CC"/>
              </a:buClr>
              <a:buSzPct val="100000"/>
              <a:buChar char="•"/>
              <a:defRPr sz="2000">
                <a:solidFill>
                  <a:schemeClr val="tx1"/>
                </a:solidFill>
                <a:latin typeface="Arial" pitchFamily="34" charset="0"/>
              </a:defRPr>
            </a:lvl8pPr>
            <a:lvl9pPr marL="3886200" indent="-228600" eaLnBrk="0" fontAlgn="base" hangingPunct="0">
              <a:spcBef>
                <a:spcPct val="20000"/>
              </a:spcBef>
              <a:spcAft>
                <a:spcPct val="0"/>
              </a:spcAft>
              <a:buClr>
                <a:srgbClr val="0000CC"/>
              </a:buClr>
              <a:buSzPct val="100000"/>
              <a:buChar char="•"/>
              <a:defRPr sz="2000">
                <a:solidFill>
                  <a:schemeClr val="tx1"/>
                </a:solidFill>
                <a:latin typeface="Arial" pitchFamily="34" charset="0"/>
              </a:defRPr>
            </a:lvl9pPr>
          </a:lstStyle>
          <a:p>
            <a:pPr algn="ctr" fontAlgn="auto">
              <a:spcBef>
                <a:spcPct val="0"/>
              </a:spcBef>
              <a:spcAft>
                <a:spcPts val="0"/>
              </a:spcAft>
              <a:buClrTx/>
              <a:buSzTx/>
              <a:buNone/>
              <a:defRPr/>
            </a:pPr>
            <a:r>
              <a:rPr lang="en-US" altLang="en-US" sz="900" kern="0" dirty="0">
                <a:solidFill>
                  <a:srgbClr val="000000"/>
                </a:solidFill>
                <a:latin typeface="Times New Roman" pitchFamily="18" charset="0"/>
              </a:rPr>
              <a:t>E</a:t>
            </a:r>
          </a:p>
        </p:txBody>
      </p:sp>
      <p:sp>
        <p:nvSpPr>
          <p:cNvPr id="107" name="Oval 2423"/>
          <p:cNvSpPr>
            <a:spLocks noChangeArrowheads="1"/>
          </p:cNvSpPr>
          <p:nvPr/>
        </p:nvSpPr>
        <p:spPr bwMode="auto">
          <a:xfrm>
            <a:off x="6630535" y="4335331"/>
            <a:ext cx="151265" cy="160469"/>
          </a:xfrm>
          <a:prstGeom prst="ellipse">
            <a:avLst/>
          </a:prstGeom>
          <a:solidFill>
            <a:srgbClr val="FFFF00"/>
          </a:solidFill>
          <a:ln w="9525">
            <a:solidFill>
              <a:srgbClr val="000000"/>
            </a:solidFill>
            <a:round/>
            <a:headEnd/>
            <a:tailEnd/>
          </a:ln>
        </p:spPr>
        <p:txBody>
          <a:bodyPr wrap="none" anchor="ctr"/>
          <a:lstStyle>
            <a:lvl1pPr>
              <a:spcBef>
                <a:spcPct val="20000"/>
              </a:spcBef>
              <a:buClr>
                <a:srgbClr val="0000CC"/>
              </a:buClr>
              <a:buSzPct val="40000"/>
              <a:buFont typeface="Monotype Sorts"/>
              <a:buChar char="l"/>
              <a:defRPr sz="3200">
                <a:solidFill>
                  <a:schemeClr val="tx1"/>
                </a:solidFill>
                <a:latin typeface="Arial" pitchFamily="34" charset="0"/>
              </a:defRPr>
            </a:lvl1pPr>
            <a:lvl2pPr marL="742950" indent="-285750">
              <a:spcBef>
                <a:spcPct val="20000"/>
              </a:spcBef>
              <a:buClr>
                <a:srgbClr val="0000CC"/>
              </a:buClr>
              <a:buSzPct val="100000"/>
              <a:buChar char="–"/>
              <a:defRPr sz="2800">
                <a:solidFill>
                  <a:schemeClr val="tx1"/>
                </a:solidFill>
                <a:latin typeface="Arial" pitchFamily="34" charset="0"/>
              </a:defRPr>
            </a:lvl2pPr>
            <a:lvl3pPr marL="1143000" indent="-228600">
              <a:spcBef>
                <a:spcPct val="20000"/>
              </a:spcBef>
              <a:buClr>
                <a:srgbClr val="0000CC"/>
              </a:buClr>
              <a:buSzPct val="100000"/>
              <a:buChar char="•"/>
              <a:defRPr sz="2400">
                <a:solidFill>
                  <a:schemeClr val="tx1"/>
                </a:solidFill>
                <a:latin typeface="Arial" pitchFamily="34" charset="0"/>
              </a:defRPr>
            </a:lvl3pPr>
            <a:lvl4pPr marL="1600200" indent="-228600">
              <a:spcBef>
                <a:spcPct val="20000"/>
              </a:spcBef>
              <a:buClr>
                <a:srgbClr val="0000CC"/>
              </a:buClr>
              <a:buSzPct val="100000"/>
              <a:buChar char="–"/>
              <a:defRPr sz="2000">
                <a:solidFill>
                  <a:schemeClr val="tx1"/>
                </a:solidFill>
                <a:latin typeface="Arial" pitchFamily="34" charset="0"/>
              </a:defRPr>
            </a:lvl4pPr>
            <a:lvl5pPr marL="2057400" indent="-228600">
              <a:spcBef>
                <a:spcPct val="20000"/>
              </a:spcBef>
              <a:buClr>
                <a:srgbClr val="0000CC"/>
              </a:buClr>
              <a:buSzPct val="100000"/>
              <a:buChar char="•"/>
              <a:defRPr sz="2000">
                <a:solidFill>
                  <a:schemeClr val="tx1"/>
                </a:solidFill>
                <a:latin typeface="Arial" pitchFamily="34" charset="0"/>
              </a:defRPr>
            </a:lvl5pPr>
            <a:lvl6pPr marL="2514600" indent="-228600" eaLnBrk="0" fontAlgn="base" hangingPunct="0">
              <a:spcBef>
                <a:spcPct val="20000"/>
              </a:spcBef>
              <a:spcAft>
                <a:spcPct val="0"/>
              </a:spcAft>
              <a:buClr>
                <a:srgbClr val="0000CC"/>
              </a:buClr>
              <a:buSzPct val="100000"/>
              <a:buChar char="•"/>
              <a:defRPr sz="2000">
                <a:solidFill>
                  <a:schemeClr val="tx1"/>
                </a:solidFill>
                <a:latin typeface="Arial" pitchFamily="34" charset="0"/>
              </a:defRPr>
            </a:lvl6pPr>
            <a:lvl7pPr marL="2971800" indent="-228600" eaLnBrk="0" fontAlgn="base" hangingPunct="0">
              <a:spcBef>
                <a:spcPct val="20000"/>
              </a:spcBef>
              <a:spcAft>
                <a:spcPct val="0"/>
              </a:spcAft>
              <a:buClr>
                <a:srgbClr val="0000CC"/>
              </a:buClr>
              <a:buSzPct val="100000"/>
              <a:buChar char="•"/>
              <a:defRPr sz="2000">
                <a:solidFill>
                  <a:schemeClr val="tx1"/>
                </a:solidFill>
                <a:latin typeface="Arial" pitchFamily="34" charset="0"/>
              </a:defRPr>
            </a:lvl7pPr>
            <a:lvl8pPr marL="3429000" indent="-228600" eaLnBrk="0" fontAlgn="base" hangingPunct="0">
              <a:spcBef>
                <a:spcPct val="20000"/>
              </a:spcBef>
              <a:spcAft>
                <a:spcPct val="0"/>
              </a:spcAft>
              <a:buClr>
                <a:srgbClr val="0000CC"/>
              </a:buClr>
              <a:buSzPct val="100000"/>
              <a:buChar char="•"/>
              <a:defRPr sz="2000">
                <a:solidFill>
                  <a:schemeClr val="tx1"/>
                </a:solidFill>
                <a:latin typeface="Arial" pitchFamily="34" charset="0"/>
              </a:defRPr>
            </a:lvl8pPr>
            <a:lvl9pPr marL="3886200" indent="-228600" eaLnBrk="0" fontAlgn="base" hangingPunct="0">
              <a:spcBef>
                <a:spcPct val="20000"/>
              </a:spcBef>
              <a:spcAft>
                <a:spcPct val="0"/>
              </a:spcAft>
              <a:buClr>
                <a:srgbClr val="0000CC"/>
              </a:buClr>
              <a:buSzPct val="100000"/>
              <a:buChar char="•"/>
              <a:defRPr sz="2000">
                <a:solidFill>
                  <a:schemeClr val="tx1"/>
                </a:solidFill>
                <a:latin typeface="Arial" pitchFamily="34" charset="0"/>
              </a:defRPr>
            </a:lvl9pPr>
          </a:lstStyle>
          <a:p>
            <a:pPr algn="ctr" fontAlgn="auto">
              <a:spcBef>
                <a:spcPct val="0"/>
              </a:spcBef>
              <a:spcAft>
                <a:spcPts val="0"/>
              </a:spcAft>
              <a:buClrTx/>
              <a:buSzTx/>
              <a:buNone/>
              <a:defRPr/>
            </a:pPr>
            <a:r>
              <a:rPr lang="en-US" altLang="en-US" sz="900" kern="0" dirty="0">
                <a:solidFill>
                  <a:srgbClr val="000000"/>
                </a:solidFill>
                <a:latin typeface="Times New Roman" pitchFamily="18" charset="0"/>
              </a:rPr>
              <a:t>E</a:t>
            </a:r>
          </a:p>
        </p:txBody>
      </p:sp>
      <p:sp>
        <p:nvSpPr>
          <p:cNvPr id="108" name="Oval 2423"/>
          <p:cNvSpPr>
            <a:spLocks noChangeArrowheads="1"/>
          </p:cNvSpPr>
          <p:nvPr/>
        </p:nvSpPr>
        <p:spPr bwMode="auto">
          <a:xfrm>
            <a:off x="5243127" y="4099978"/>
            <a:ext cx="216529" cy="162784"/>
          </a:xfrm>
          <a:prstGeom prst="ellipse">
            <a:avLst/>
          </a:prstGeom>
          <a:solidFill>
            <a:srgbClr val="FFFF00"/>
          </a:solidFill>
          <a:ln w="9525">
            <a:solidFill>
              <a:srgbClr val="000000"/>
            </a:solidFill>
            <a:round/>
            <a:headEnd/>
            <a:tailEnd/>
          </a:ln>
        </p:spPr>
        <p:txBody>
          <a:bodyPr wrap="none" anchor="ctr"/>
          <a:lstStyle>
            <a:lvl1pPr>
              <a:spcBef>
                <a:spcPct val="20000"/>
              </a:spcBef>
              <a:buClr>
                <a:srgbClr val="0000CC"/>
              </a:buClr>
              <a:buSzPct val="40000"/>
              <a:buFont typeface="Monotype Sorts"/>
              <a:buChar char="l"/>
              <a:defRPr sz="3200">
                <a:solidFill>
                  <a:schemeClr val="tx1"/>
                </a:solidFill>
                <a:latin typeface="Arial" pitchFamily="34" charset="0"/>
              </a:defRPr>
            </a:lvl1pPr>
            <a:lvl2pPr marL="742950" indent="-285750">
              <a:spcBef>
                <a:spcPct val="20000"/>
              </a:spcBef>
              <a:buClr>
                <a:srgbClr val="0000CC"/>
              </a:buClr>
              <a:buSzPct val="100000"/>
              <a:buChar char="–"/>
              <a:defRPr sz="2800">
                <a:solidFill>
                  <a:schemeClr val="tx1"/>
                </a:solidFill>
                <a:latin typeface="Arial" pitchFamily="34" charset="0"/>
              </a:defRPr>
            </a:lvl2pPr>
            <a:lvl3pPr marL="1143000" indent="-228600">
              <a:spcBef>
                <a:spcPct val="20000"/>
              </a:spcBef>
              <a:buClr>
                <a:srgbClr val="0000CC"/>
              </a:buClr>
              <a:buSzPct val="100000"/>
              <a:buChar char="•"/>
              <a:defRPr sz="2400">
                <a:solidFill>
                  <a:schemeClr val="tx1"/>
                </a:solidFill>
                <a:latin typeface="Arial" pitchFamily="34" charset="0"/>
              </a:defRPr>
            </a:lvl3pPr>
            <a:lvl4pPr marL="1600200" indent="-228600">
              <a:spcBef>
                <a:spcPct val="20000"/>
              </a:spcBef>
              <a:buClr>
                <a:srgbClr val="0000CC"/>
              </a:buClr>
              <a:buSzPct val="100000"/>
              <a:buChar char="–"/>
              <a:defRPr sz="2000">
                <a:solidFill>
                  <a:schemeClr val="tx1"/>
                </a:solidFill>
                <a:latin typeface="Arial" pitchFamily="34" charset="0"/>
              </a:defRPr>
            </a:lvl4pPr>
            <a:lvl5pPr marL="2057400" indent="-228600">
              <a:spcBef>
                <a:spcPct val="20000"/>
              </a:spcBef>
              <a:buClr>
                <a:srgbClr val="0000CC"/>
              </a:buClr>
              <a:buSzPct val="100000"/>
              <a:buChar char="•"/>
              <a:defRPr sz="2000">
                <a:solidFill>
                  <a:schemeClr val="tx1"/>
                </a:solidFill>
                <a:latin typeface="Arial" pitchFamily="34" charset="0"/>
              </a:defRPr>
            </a:lvl5pPr>
            <a:lvl6pPr marL="2514600" indent="-228600" eaLnBrk="0" fontAlgn="base" hangingPunct="0">
              <a:spcBef>
                <a:spcPct val="20000"/>
              </a:spcBef>
              <a:spcAft>
                <a:spcPct val="0"/>
              </a:spcAft>
              <a:buClr>
                <a:srgbClr val="0000CC"/>
              </a:buClr>
              <a:buSzPct val="100000"/>
              <a:buChar char="•"/>
              <a:defRPr sz="2000">
                <a:solidFill>
                  <a:schemeClr val="tx1"/>
                </a:solidFill>
                <a:latin typeface="Arial" pitchFamily="34" charset="0"/>
              </a:defRPr>
            </a:lvl6pPr>
            <a:lvl7pPr marL="2971800" indent="-228600" eaLnBrk="0" fontAlgn="base" hangingPunct="0">
              <a:spcBef>
                <a:spcPct val="20000"/>
              </a:spcBef>
              <a:spcAft>
                <a:spcPct val="0"/>
              </a:spcAft>
              <a:buClr>
                <a:srgbClr val="0000CC"/>
              </a:buClr>
              <a:buSzPct val="100000"/>
              <a:buChar char="•"/>
              <a:defRPr sz="2000">
                <a:solidFill>
                  <a:schemeClr val="tx1"/>
                </a:solidFill>
                <a:latin typeface="Arial" pitchFamily="34" charset="0"/>
              </a:defRPr>
            </a:lvl7pPr>
            <a:lvl8pPr marL="3429000" indent="-228600" eaLnBrk="0" fontAlgn="base" hangingPunct="0">
              <a:spcBef>
                <a:spcPct val="20000"/>
              </a:spcBef>
              <a:spcAft>
                <a:spcPct val="0"/>
              </a:spcAft>
              <a:buClr>
                <a:srgbClr val="0000CC"/>
              </a:buClr>
              <a:buSzPct val="100000"/>
              <a:buChar char="•"/>
              <a:defRPr sz="2000">
                <a:solidFill>
                  <a:schemeClr val="tx1"/>
                </a:solidFill>
                <a:latin typeface="Arial" pitchFamily="34" charset="0"/>
              </a:defRPr>
            </a:lvl8pPr>
            <a:lvl9pPr marL="3886200" indent="-228600" eaLnBrk="0" fontAlgn="base" hangingPunct="0">
              <a:spcBef>
                <a:spcPct val="20000"/>
              </a:spcBef>
              <a:spcAft>
                <a:spcPct val="0"/>
              </a:spcAft>
              <a:buClr>
                <a:srgbClr val="0000CC"/>
              </a:buClr>
              <a:buSzPct val="100000"/>
              <a:buChar char="•"/>
              <a:defRPr sz="2000">
                <a:solidFill>
                  <a:schemeClr val="tx1"/>
                </a:solidFill>
                <a:latin typeface="Arial" pitchFamily="34" charset="0"/>
              </a:defRPr>
            </a:lvl9pPr>
          </a:lstStyle>
          <a:p>
            <a:pPr algn="ctr" fontAlgn="auto">
              <a:spcBef>
                <a:spcPct val="0"/>
              </a:spcBef>
              <a:spcAft>
                <a:spcPts val="0"/>
              </a:spcAft>
              <a:buClrTx/>
              <a:buSzTx/>
              <a:buNone/>
              <a:defRPr/>
            </a:pPr>
            <a:r>
              <a:rPr lang="en-US" altLang="en-US" sz="900" kern="0" dirty="0">
                <a:solidFill>
                  <a:srgbClr val="000000"/>
                </a:solidFill>
                <a:latin typeface="Times New Roman" pitchFamily="18" charset="0"/>
              </a:rPr>
              <a:t>D</a:t>
            </a:r>
          </a:p>
        </p:txBody>
      </p:sp>
      <p:sp>
        <p:nvSpPr>
          <p:cNvPr id="109" name="TextBox 108"/>
          <p:cNvSpPr txBox="1"/>
          <p:nvPr/>
        </p:nvSpPr>
        <p:spPr>
          <a:xfrm>
            <a:off x="238852" y="5343704"/>
            <a:ext cx="3352800"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Tracking well with all reports above RSCA </a:t>
            </a:r>
          </a:p>
        </p:txBody>
      </p:sp>
      <p:sp>
        <p:nvSpPr>
          <p:cNvPr id="110" name="TextBox 109"/>
          <p:cNvSpPr txBox="1"/>
          <p:nvPr/>
        </p:nvSpPr>
        <p:spPr>
          <a:xfrm>
            <a:off x="379434" y="5708377"/>
            <a:ext cx="3352800"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One reports below RSCA outside the OK Zone </a:t>
            </a:r>
          </a:p>
        </p:txBody>
      </p:sp>
      <p:sp>
        <p:nvSpPr>
          <p:cNvPr id="112" name="TextBox 111"/>
          <p:cNvSpPr txBox="1"/>
          <p:nvPr/>
        </p:nvSpPr>
        <p:spPr>
          <a:xfrm>
            <a:off x="4264446" y="5695061"/>
            <a:ext cx="3352800"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Progression, expected track to the right. </a:t>
            </a:r>
          </a:p>
        </p:txBody>
      </p:sp>
      <p:sp>
        <p:nvSpPr>
          <p:cNvPr id="113" name="TextBox 112"/>
          <p:cNvSpPr txBox="1"/>
          <p:nvPr/>
        </p:nvSpPr>
        <p:spPr>
          <a:xfrm>
            <a:off x="4267200" y="5318950"/>
            <a:ext cx="3352800"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Report at RCSA, first report onboard </a:t>
            </a:r>
          </a:p>
        </p:txBody>
      </p:sp>
      <p:sp>
        <p:nvSpPr>
          <p:cNvPr id="114" name="TextBox 113"/>
          <p:cNvSpPr txBox="1"/>
          <p:nvPr/>
        </p:nvSpPr>
        <p:spPr>
          <a:xfrm>
            <a:off x="533400" y="6059734"/>
            <a:ext cx="3731046"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SUPP = Supplemental letter to address/amplify the report</a:t>
            </a:r>
          </a:p>
        </p:txBody>
      </p:sp>
      <p:sp>
        <p:nvSpPr>
          <p:cNvPr id="23" name="TextBox 22"/>
          <p:cNvSpPr txBox="1"/>
          <p:nvPr/>
        </p:nvSpPr>
        <p:spPr>
          <a:xfrm>
            <a:off x="5351392" y="6414920"/>
            <a:ext cx="3352800" cy="400110"/>
          </a:xfrm>
          <a:prstGeom prst="rect">
            <a:avLst/>
          </a:prstGeom>
          <a:noFill/>
        </p:spPr>
        <p:txBody>
          <a:bodyPr wrap="square" rtlCol="0">
            <a:spAutoFit/>
          </a:bodyPr>
          <a:lstStyle/>
          <a:p>
            <a:r>
              <a:rPr lang="en-US" sz="1000" dirty="0">
                <a:solidFill>
                  <a:srgbClr val="00B050"/>
                </a:solidFill>
                <a:latin typeface="Arial" panose="020B0604020202020204" pitchFamily="34" charset="0"/>
                <a:cs typeface="Arial" panose="020B0604020202020204" pitchFamily="34" charset="0"/>
              </a:rPr>
              <a:t>“OK Zone” – First report in the command or first report after being promoted.  OK to be below RSCA., </a:t>
            </a:r>
          </a:p>
        </p:txBody>
      </p:sp>
      <p:sp>
        <p:nvSpPr>
          <p:cNvPr id="24" name="TextBox 23"/>
          <p:cNvSpPr txBox="1"/>
          <p:nvPr/>
        </p:nvSpPr>
        <p:spPr>
          <a:xfrm>
            <a:off x="5512557" y="6060191"/>
            <a:ext cx="2438400" cy="400110"/>
          </a:xfrm>
          <a:prstGeom prst="rect">
            <a:avLst/>
          </a:prstGeom>
          <a:noFill/>
        </p:spPr>
        <p:txBody>
          <a:bodyPr wrap="square" rtlCol="0">
            <a:spAutoFit/>
          </a:bodyPr>
          <a:lstStyle/>
          <a:p>
            <a:r>
              <a:rPr lang="en-US" sz="1000" dirty="0">
                <a:solidFill>
                  <a:srgbClr val="FF0000"/>
                </a:solidFill>
                <a:latin typeface="Arial" panose="020B0604020202020204" pitchFamily="34" charset="0"/>
                <a:cs typeface="Arial" panose="020B0604020202020204" pitchFamily="34" charset="0"/>
              </a:rPr>
              <a:t>STUCK in TRAFFIC with no way out, talk to your command and detailer. </a:t>
            </a:r>
          </a:p>
        </p:txBody>
      </p:sp>
    </p:spTree>
    <p:extLst>
      <p:ext uri="{BB962C8B-B14F-4D97-AF65-F5344CB8AC3E}">
        <p14:creationId xmlns:p14="http://schemas.microsoft.com/office/powerpoint/2010/main" val="1681222042"/>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3935" y="28832"/>
            <a:ext cx="6934200" cy="1123950"/>
          </a:xfrm>
        </p:spPr>
        <p:txBody>
          <a:bodyPr/>
          <a:lstStyle/>
          <a:p>
            <a:r>
              <a:rPr lang="en-US" sz="2800" b="1" dirty="0">
                <a:solidFill>
                  <a:schemeClr val="tx1"/>
                </a:solidFill>
              </a:rPr>
              <a:t>BOL FITREP - Continuity Report</a:t>
            </a:r>
          </a:p>
        </p:txBody>
      </p:sp>
      <p:sp>
        <p:nvSpPr>
          <p:cNvPr id="7" name="Content Placeholder 2"/>
          <p:cNvSpPr>
            <a:spLocks noGrp="1"/>
          </p:cNvSpPr>
          <p:nvPr>
            <p:ph idx="1"/>
          </p:nvPr>
        </p:nvSpPr>
        <p:spPr>
          <a:xfrm>
            <a:off x="685800" y="1313420"/>
            <a:ext cx="7543800" cy="4800600"/>
          </a:xfrm>
        </p:spPr>
        <p:txBody>
          <a:bodyPr/>
          <a:lstStyle/>
          <a:p>
            <a:pPr marL="0" lvl="8" indent="0" eaLnBrk="1" hangingPunct="1">
              <a:spcBef>
                <a:spcPct val="0"/>
              </a:spcBef>
              <a:buClrTx/>
              <a:buSzTx/>
              <a:buNone/>
              <a:defRPr/>
            </a:pPr>
            <a:r>
              <a:rPr lang="en-US" sz="1400" b="1" kern="1200" dirty="0">
                <a:solidFill>
                  <a:srgbClr val="FF0000"/>
                </a:solidFill>
                <a:effectLst/>
                <a:latin typeface="Arial"/>
                <a:cs typeface="Times New Roman" pitchFamily="18" charset="0"/>
              </a:rPr>
              <a:t>The continuity report feature serves as an audit trail on the status of your submitted FITREP.  The status column will flow through the below steps as applicable. Purged or rejected are bad, the others are the process flow.</a:t>
            </a:r>
          </a:p>
          <a:p>
            <a:pPr marL="285750" lvl="8" indent="-285750" eaLnBrk="1" hangingPunct="1">
              <a:spcBef>
                <a:spcPct val="0"/>
              </a:spcBef>
              <a:buClrTx/>
              <a:buSzTx/>
              <a:defRPr/>
            </a:pPr>
            <a:endParaRPr lang="en-US" sz="1400" b="1" kern="1200" dirty="0">
              <a:solidFill>
                <a:srgbClr val="0000E0"/>
              </a:solidFill>
              <a:effectLst/>
              <a:latin typeface="Arial"/>
              <a:cs typeface="Times New Roman" pitchFamily="18" charset="0"/>
            </a:endParaRPr>
          </a:p>
          <a:p>
            <a:pPr marL="0" lvl="8" indent="0" eaLnBrk="1" hangingPunct="1">
              <a:spcBef>
                <a:spcPct val="0"/>
              </a:spcBef>
              <a:buClrTx/>
              <a:buSzTx/>
              <a:buNone/>
              <a:defRPr/>
            </a:pPr>
            <a:r>
              <a:rPr lang="en-US" sz="1400" b="1" kern="1200" dirty="0">
                <a:solidFill>
                  <a:srgbClr val="0000E0"/>
                </a:solidFill>
                <a:effectLst/>
                <a:latin typeface="Arial"/>
                <a:cs typeface="Times New Roman" pitchFamily="18" charset="0"/>
              </a:rPr>
              <a:t>What does Separated and Classified, Validated, Rejected, Uploaded, and Complete mean on the continuity report?</a:t>
            </a:r>
          </a:p>
          <a:p>
            <a:pPr marL="0" lvl="8" indent="60325" eaLnBrk="1" hangingPunct="1">
              <a:spcBef>
                <a:spcPct val="0"/>
              </a:spcBef>
              <a:buClrTx/>
              <a:buSzTx/>
              <a:buNone/>
              <a:defRPr/>
            </a:pPr>
            <a:endParaRPr lang="en-US" sz="1400" b="1" kern="1200" dirty="0">
              <a:solidFill>
                <a:srgbClr val="0000E0"/>
              </a:solidFill>
              <a:effectLst/>
              <a:latin typeface="Arial"/>
              <a:cs typeface="Times New Roman" pitchFamily="18" charset="0"/>
            </a:endParaRPr>
          </a:p>
          <a:p>
            <a:pPr marL="171450" lvl="8" indent="-171450" eaLnBrk="1" hangingPunct="1">
              <a:spcBef>
                <a:spcPct val="0"/>
              </a:spcBef>
              <a:buClrTx/>
              <a:buSzTx/>
              <a:buFont typeface="Wingdings" panose="05000000000000000000" pitchFamily="2" charset="2"/>
              <a:buChar char="§"/>
              <a:defRPr/>
            </a:pPr>
            <a:r>
              <a:rPr lang="en-US" sz="1200" b="1" kern="1200" dirty="0">
                <a:solidFill>
                  <a:srgbClr val="0000E0"/>
                </a:solidFill>
                <a:effectLst/>
                <a:latin typeface="Arial"/>
                <a:cs typeface="Times New Roman" pitchFamily="18" charset="0"/>
              </a:rPr>
              <a:t>Separated and Classified: Report has been received and pending examination.</a:t>
            </a:r>
          </a:p>
          <a:p>
            <a:pPr marL="171450" lvl="8" indent="-171450" eaLnBrk="1" hangingPunct="1">
              <a:spcBef>
                <a:spcPct val="0"/>
              </a:spcBef>
              <a:buClrTx/>
              <a:buSzTx/>
              <a:buFont typeface="Wingdings" panose="05000000000000000000" pitchFamily="2" charset="2"/>
              <a:buChar char="§"/>
              <a:defRPr/>
            </a:pPr>
            <a:endParaRPr lang="en-US" sz="1200" b="1" kern="1200" dirty="0">
              <a:solidFill>
                <a:srgbClr val="0000E0"/>
              </a:solidFill>
              <a:effectLst/>
              <a:latin typeface="Arial"/>
              <a:cs typeface="Times New Roman" pitchFamily="18" charset="0"/>
            </a:endParaRPr>
          </a:p>
          <a:p>
            <a:pPr marL="171450" lvl="8" indent="-171450" eaLnBrk="1" hangingPunct="1">
              <a:spcBef>
                <a:spcPct val="0"/>
              </a:spcBef>
              <a:buClrTx/>
              <a:buSzTx/>
              <a:buFont typeface="Wingdings" panose="05000000000000000000" pitchFamily="2" charset="2"/>
              <a:buChar char="§"/>
              <a:defRPr/>
            </a:pPr>
            <a:r>
              <a:rPr lang="en-US" sz="1200" b="1" kern="1200" dirty="0">
                <a:solidFill>
                  <a:srgbClr val="0000E0"/>
                </a:solidFill>
                <a:effectLst/>
                <a:latin typeface="Arial"/>
                <a:cs typeface="Times New Roman" pitchFamily="18" charset="0"/>
              </a:rPr>
              <a:t>Validated: Report examined and pending acceptance to the Performance Summary Record (PSR) and permanent record.</a:t>
            </a:r>
          </a:p>
          <a:p>
            <a:pPr marL="171450" lvl="8" indent="-171450" eaLnBrk="1" hangingPunct="1">
              <a:spcBef>
                <a:spcPct val="0"/>
              </a:spcBef>
              <a:buClrTx/>
              <a:buSzTx/>
              <a:buFont typeface="Wingdings" panose="05000000000000000000" pitchFamily="2" charset="2"/>
              <a:buChar char="§"/>
              <a:defRPr/>
            </a:pPr>
            <a:endParaRPr lang="en-US" sz="1200" b="1" kern="1200" dirty="0">
              <a:solidFill>
                <a:srgbClr val="0000E0"/>
              </a:solidFill>
              <a:effectLst/>
              <a:latin typeface="Arial"/>
              <a:cs typeface="Times New Roman" pitchFamily="18" charset="0"/>
            </a:endParaRPr>
          </a:p>
          <a:p>
            <a:pPr marL="171450" lvl="8" indent="-171450" eaLnBrk="1" hangingPunct="1">
              <a:spcBef>
                <a:spcPct val="0"/>
              </a:spcBef>
              <a:buClrTx/>
              <a:buSzTx/>
              <a:buFont typeface="Wingdings" panose="05000000000000000000" pitchFamily="2" charset="2"/>
              <a:buChar char="§"/>
              <a:defRPr/>
            </a:pPr>
            <a:r>
              <a:rPr lang="en-US" sz="1200" b="1" kern="1200" dirty="0">
                <a:solidFill>
                  <a:srgbClr val="0000E0"/>
                </a:solidFill>
                <a:effectLst/>
                <a:latin typeface="Arial"/>
                <a:cs typeface="Times New Roman" pitchFamily="18" charset="0"/>
              </a:rPr>
              <a:t>Rejected: Report not acceptable.  Returned to reporting senior for correction.</a:t>
            </a:r>
          </a:p>
          <a:p>
            <a:pPr marL="171450" lvl="8" indent="-171450" eaLnBrk="1" hangingPunct="1">
              <a:spcBef>
                <a:spcPct val="0"/>
              </a:spcBef>
              <a:buClrTx/>
              <a:buSzTx/>
              <a:buFont typeface="Wingdings" panose="05000000000000000000" pitchFamily="2" charset="2"/>
              <a:buChar char="§"/>
              <a:defRPr/>
            </a:pPr>
            <a:endParaRPr lang="en-US" sz="1200" b="1" kern="1200" dirty="0">
              <a:solidFill>
                <a:srgbClr val="0000E0"/>
              </a:solidFill>
              <a:effectLst/>
              <a:latin typeface="Arial"/>
              <a:cs typeface="Times New Roman" pitchFamily="18" charset="0"/>
            </a:endParaRPr>
          </a:p>
          <a:p>
            <a:pPr marL="171450" lvl="8" indent="-171450" eaLnBrk="1" hangingPunct="1">
              <a:spcBef>
                <a:spcPct val="0"/>
              </a:spcBef>
              <a:buClrTx/>
              <a:buSzTx/>
              <a:buFont typeface="Wingdings" panose="05000000000000000000" pitchFamily="2" charset="2"/>
              <a:buChar char="§"/>
              <a:defRPr/>
            </a:pPr>
            <a:r>
              <a:rPr lang="en-US" sz="1200" b="1" kern="1200" dirty="0">
                <a:solidFill>
                  <a:srgbClr val="0000E0"/>
                </a:solidFill>
                <a:effectLst/>
                <a:latin typeface="Arial"/>
                <a:cs typeface="Times New Roman" pitchFamily="18" charset="0"/>
              </a:rPr>
              <a:t>Uploaded: Report pending upload to PSR.  **PLEASE NOTE:  If report is in an UPLOADED status for over 7 working days, please contact MNCC Customer Service for assistance at 1-833-330-MNCC (1-833-330-6622).</a:t>
            </a:r>
          </a:p>
          <a:p>
            <a:pPr marL="171450" lvl="8" indent="-171450" eaLnBrk="1" hangingPunct="1">
              <a:spcBef>
                <a:spcPct val="0"/>
              </a:spcBef>
              <a:buClrTx/>
              <a:buSzTx/>
              <a:buFont typeface="Wingdings" panose="05000000000000000000" pitchFamily="2" charset="2"/>
              <a:buChar char="§"/>
              <a:defRPr/>
            </a:pPr>
            <a:endParaRPr lang="en-US" sz="1200" b="1" kern="1200" dirty="0">
              <a:solidFill>
                <a:srgbClr val="0000E0"/>
              </a:solidFill>
              <a:effectLst/>
              <a:latin typeface="Arial"/>
              <a:cs typeface="Times New Roman" pitchFamily="18" charset="0"/>
            </a:endParaRPr>
          </a:p>
          <a:p>
            <a:pPr marL="171450" lvl="8" indent="-171450" eaLnBrk="1" hangingPunct="1">
              <a:spcBef>
                <a:spcPct val="0"/>
              </a:spcBef>
              <a:buClrTx/>
              <a:buSzTx/>
              <a:buFont typeface="Wingdings" panose="05000000000000000000" pitchFamily="2" charset="2"/>
              <a:buChar char="§"/>
              <a:defRPr/>
            </a:pPr>
            <a:r>
              <a:rPr lang="en-US" sz="1200" b="1" kern="1200" dirty="0">
                <a:solidFill>
                  <a:srgbClr val="0000E0"/>
                </a:solidFill>
                <a:effectLst/>
                <a:latin typeface="Arial"/>
                <a:cs typeface="Times New Roman" pitchFamily="18" charset="0"/>
              </a:rPr>
              <a:t>Complete:  Report updated to PSR and permanent record.</a:t>
            </a:r>
          </a:p>
          <a:p>
            <a:pPr marL="171450" lvl="8" indent="-171450" eaLnBrk="1" hangingPunct="1">
              <a:spcBef>
                <a:spcPct val="0"/>
              </a:spcBef>
              <a:buClrTx/>
              <a:buSzTx/>
              <a:buFont typeface="Wingdings" panose="05000000000000000000" pitchFamily="2" charset="2"/>
              <a:buChar char="§"/>
              <a:defRPr/>
            </a:pPr>
            <a:endParaRPr lang="en-US" sz="1200" b="1" kern="1200" dirty="0">
              <a:solidFill>
                <a:srgbClr val="0000E0"/>
              </a:solidFill>
              <a:effectLst/>
              <a:latin typeface="Arial"/>
              <a:cs typeface="Times New Roman" pitchFamily="18" charset="0"/>
            </a:endParaRPr>
          </a:p>
          <a:p>
            <a:pPr marL="171450" lvl="8" indent="-171450" eaLnBrk="1" hangingPunct="1">
              <a:spcBef>
                <a:spcPct val="0"/>
              </a:spcBef>
              <a:buClrTx/>
              <a:buSzTx/>
              <a:buFont typeface="Wingdings" panose="05000000000000000000" pitchFamily="2" charset="2"/>
              <a:buChar char="§"/>
              <a:defRPr/>
            </a:pPr>
            <a:r>
              <a:rPr lang="en-US" sz="1200" b="1" kern="1200" dirty="0">
                <a:solidFill>
                  <a:srgbClr val="0000E0"/>
                </a:solidFill>
                <a:effectLst/>
                <a:latin typeface="Arial"/>
                <a:cs typeface="Times New Roman" pitchFamily="18" charset="0"/>
              </a:rPr>
              <a:t>Purged:  Report not acceptable. Returned to reporting senior for correction or Duplicate copy of previously received report.</a:t>
            </a:r>
          </a:p>
          <a:p>
            <a:pPr marL="3543300" lvl="8" indent="0" eaLnBrk="1" hangingPunct="1">
              <a:spcBef>
                <a:spcPct val="0"/>
              </a:spcBef>
              <a:buClrTx/>
              <a:buSzTx/>
              <a:buNone/>
              <a:defRPr/>
            </a:pPr>
            <a:endParaRPr lang="en-US" b="1" u="sng" kern="1200" dirty="0">
              <a:solidFill>
                <a:schemeClr val="accent1">
                  <a:lumMod val="75000"/>
                </a:schemeClr>
              </a:solidFill>
              <a:effectLst/>
              <a:latin typeface="Arial"/>
              <a:cs typeface="Times New Roman" pitchFamily="18" charset="0"/>
            </a:endParaRPr>
          </a:p>
          <a:p>
            <a:pPr marL="0" lvl="0" indent="0" eaLnBrk="1" hangingPunct="1">
              <a:spcBef>
                <a:spcPct val="0"/>
              </a:spcBef>
              <a:buClrTx/>
              <a:buSzTx/>
              <a:buNone/>
              <a:defRPr/>
            </a:pPr>
            <a:r>
              <a:rPr lang="en-US" sz="2000" b="1" kern="1200" dirty="0">
                <a:solidFill>
                  <a:srgbClr val="FF0000"/>
                </a:solidFill>
                <a:effectLst/>
                <a:latin typeface="Arial"/>
                <a:cs typeface="Times New Roman" pitchFamily="18" charset="0"/>
              </a:rPr>
              <a:t> </a:t>
            </a:r>
          </a:p>
        </p:txBody>
      </p:sp>
    </p:spTree>
    <p:extLst>
      <p:ext uri="{BB962C8B-B14F-4D97-AF65-F5344CB8AC3E}">
        <p14:creationId xmlns:p14="http://schemas.microsoft.com/office/powerpoint/2010/main" val="2053935092"/>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2738" y="-76200"/>
            <a:ext cx="6934200" cy="1123950"/>
          </a:xfrm>
        </p:spPr>
        <p:txBody>
          <a:bodyPr/>
          <a:lstStyle/>
          <a:p>
            <a:r>
              <a:rPr lang="en-US" sz="3200" b="1" dirty="0">
                <a:solidFill>
                  <a:schemeClr val="tx1"/>
                </a:solidFill>
              </a:rPr>
              <a:t>BOL FITREP - Continuity Report</a:t>
            </a:r>
          </a:p>
        </p:txBody>
      </p:sp>
      <p:pic>
        <p:nvPicPr>
          <p:cNvPr id="7172" name="Picture 4" descr="C:\Users\SHAWN~1.RUM\AppData\Local\Temp\SNAGHTML3a7db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011996"/>
            <a:ext cx="4953000" cy="564837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201247" y="2133600"/>
            <a:ext cx="1771382" cy="523220"/>
          </a:xfrm>
          <a:prstGeom prst="rect">
            <a:avLst/>
          </a:prstGeom>
          <a:noFill/>
        </p:spPr>
        <p:txBody>
          <a:bodyPr wrap="none" rtlCol="0">
            <a:spAutoFit/>
          </a:bodyPr>
          <a:lstStyle/>
          <a:p>
            <a:r>
              <a:rPr lang="en-US" sz="1400" dirty="0"/>
              <a:t>Status of your </a:t>
            </a:r>
          </a:p>
          <a:p>
            <a:r>
              <a:rPr lang="en-US" sz="1400" dirty="0"/>
              <a:t>FITREP submissions</a:t>
            </a:r>
          </a:p>
        </p:txBody>
      </p:sp>
      <p:sp>
        <p:nvSpPr>
          <p:cNvPr id="5" name="TextBox 4"/>
          <p:cNvSpPr txBox="1"/>
          <p:nvPr/>
        </p:nvSpPr>
        <p:spPr>
          <a:xfrm>
            <a:off x="7086600" y="3355592"/>
            <a:ext cx="1000338" cy="307777"/>
          </a:xfrm>
          <a:prstGeom prst="rect">
            <a:avLst/>
          </a:prstGeom>
          <a:noFill/>
        </p:spPr>
        <p:txBody>
          <a:bodyPr wrap="none" rtlCol="0">
            <a:spAutoFit/>
          </a:bodyPr>
          <a:lstStyle/>
          <a:p>
            <a:r>
              <a:rPr lang="en-US" sz="1400" dirty="0"/>
              <a:t>Audit Trail</a:t>
            </a:r>
          </a:p>
        </p:txBody>
      </p:sp>
    </p:spTree>
    <p:extLst>
      <p:ext uri="{BB962C8B-B14F-4D97-AF65-F5344CB8AC3E}">
        <p14:creationId xmlns:p14="http://schemas.microsoft.com/office/powerpoint/2010/main" val="635118519"/>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7721"/>
            <a:ext cx="6445250" cy="1123950"/>
          </a:xfrm>
        </p:spPr>
        <p:txBody>
          <a:bodyPr/>
          <a:lstStyle/>
          <a:p>
            <a:r>
              <a:rPr lang="en-US" b="1" dirty="0">
                <a:solidFill>
                  <a:schemeClr val="tx1"/>
                </a:solidFill>
              </a:rPr>
              <a:t>Admin Change Request</a:t>
            </a:r>
          </a:p>
        </p:txBody>
      </p:sp>
      <p:pic>
        <p:nvPicPr>
          <p:cNvPr id="4" name="Picture 3"/>
          <p:cNvPicPr>
            <a:picLocks noChangeAspect="1"/>
          </p:cNvPicPr>
          <p:nvPr/>
        </p:nvPicPr>
        <p:blipFill>
          <a:blip r:embed="rId2"/>
          <a:stretch>
            <a:fillRect/>
          </a:stretch>
        </p:blipFill>
        <p:spPr>
          <a:xfrm>
            <a:off x="609600" y="1371600"/>
            <a:ext cx="7435850" cy="5044555"/>
          </a:xfrm>
          <a:prstGeom prst="rect">
            <a:avLst/>
          </a:prstGeom>
        </p:spPr>
      </p:pic>
      <p:sp>
        <p:nvSpPr>
          <p:cNvPr id="5" name="Vertical Scroll 4"/>
          <p:cNvSpPr/>
          <p:nvPr/>
        </p:nvSpPr>
        <p:spPr bwMode="auto">
          <a:xfrm>
            <a:off x="7086600" y="2590800"/>
            <a:ext cx="2057400" cy="1600200"/>
          </a:xfrm>
          <a:prstGeom prst="verticalScroll">
            <a:avLst/>
          </a:prstGeom>
          <a:noFill/>
          <a:ln>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E0"/>
                </a:solidFill>
                <a:effectLst/>
                <a:latin typeface="Times New Roman" pitchFamily="18" charset="0"/>
              </a:rPr>
              <a:t>RS</a:t>
            </a:r>
            <a:r>
              <a:rPr kumimoji="0" lang="en-US" sz="1400" b="1" i="0" u="none" strike="noStrike" cap="none" normalizeH="0" dirty="0">
                <a:ln>
                  <a:noFill/>
                </a:ln>
                <a:solidFill>
                  <a:srgbClr val="0000E0"/>
                </a:solidFill>
                <a:effectLst/>
                <a:latin typeface="Times New Roman" pitchFamily="18" charset="0"/>
              </a:rPr>
              <a:t> </a:t>
            </a:r>
            <a:r>
              <a:rPr kumimoji="0" lang="en-US" sz="1400" b="1" i="0" u="none" strike="noStrike" cap="none" normalizeH="0" baseline="0" dirty="0">
                <a:ln>
                  <a:noFill/>
                </a:ln>
                <a:solidFill>
                  <a:srgbClr val="0000E0"/>
                </a:solidFill>
                <a:effectLst/>
                <a:latin typeface="Times New Roman" pitchFamily="18" charset="0"/>
              </a:rPr>
              <a:t>FITREP Supplemental:</a:t>
            </a:r>
          </a:p>
          <a:p>
            <a:pPr marL="0" marR="0" indent="0" algn="l" defTabSz="914400" rtl="0" eaLnBrk="0" fontAlgn="base" latinLnBrk="0" hangingPunct="0">
              <a:lnSpc>
                <a:spcPct val="100000"/>
              </a:lnSpc>
              <a:spcBef>
                <a:spcPct val="0"/>
              </a:spcBef>
              <a:spcAft>
                <a:spcPct val="0"/>
              </a:spcAft>
              <a:buClrTx/>
              <a:buSzTx/>
              <a:buFontTx/>
              <a:buNone/>
              <a:tabLst/>
            </a:pPr>
            <a:r>
              <a:rPr lang="en-US" sz="1000" b="1" dirty="0">
                <a:solidFill>
                  <a:srgbClr val="0000E0"/>
                </a:solidFill>
                <a:latin typeface="Times New Roman" pitchFamily="18" charset="0"/>
              </a:rPr>
              <a:t>Adds information to an existing report. </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rgbClr val="0000E0"/>
              </a:solidFill>
              <a:effectLst/>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a:ln>
                  <a:noFill/>
                </a:ln>
                <a:solidFill>
                  <a:srgbClr val="0000E0"/>
                </a:solidFill>
                <a:effectLst/>
                <a:latin typeface="Times New Roman" pitchFamily="18" charset="0"/>
              </a:rPr>
              <a:t> ** WARNING USE WITH CAUTION **</a:t>
            </a:r>
          </a:p>
        </p:txBody>
      </p:sp>
    </p:spTree>
    <p:extLst>
      <p:ext uri="{BB962C8B-B14F-4D97-AF65-F5344CB8AC3E}">
        <p14:creationId xmlns:p14="http://schemas.microsoft.com/office/powerpoint/2010/main" val="415498707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0" y="202406"/>
            <a:ext cx="6718300" cy="685800"/>
          </a:xfrm>
        </p:spPr>
        <p:txBody>
          <a:bodyPr/>
          <a:lstStyle/>
          <a:p>
            <a:r>
              <a:rPr lang="en-US" b="1" dirty="0">
                <a:solidFill>
                  <a:schemeClr val="tx1"/>
                </a:solidFill>
              </a:rPr>
              <a:t>Missing Awards </a:t>
            </a:r>
          </a:p>
        </p:txBody>
      </p:sp>
      <p:sp>
        <p:nvSpPr>
          <p:cNvPr id="3" name="Content Placeholder 2"/>
          <p:cNvSpPr>
            <a:spLocks noGrp="1"/>
          </p:cNvSpPr>
          <p:nvPr>
            <p:ph idx="1"/>
          </p:nvPr>
        </p:nvSpPr>
        <p:spPr>
          <a:xfrm>
            <a:off x="152400" y="1752600"/>
            <a:ext cx="8915400" cy="4800600"/>
          </a:xfrm>
        </p:spPr>
        <p:txBody>
          <a:bodyPr/>
          <a:lstStyle/>
          <a:p>
            <a:pPr>
              <a:buFont typeface="Wingdings" panose="05000000000000000000" pitchFamily="2" charset="2"/>
              <a:buChar char="Ø"/>
            </a:pPr>
            <a:endParaRPr lang="en-US" sz="2000" dirty="0">
              <a:solidFill>
                <a:schemeClr val="accent1">
                  <a:lumMod val="75000"/>
                </a:schemeClr>
              </a:solidFill>
            </a:endParaRPr>
          </a:p>
          <a:p>
            <a:pPr>
              <a:buFont typeface="Wingdings" panose="05000000000000000000" pitchFamily="2" charset="2"/>
              <a:buChar char="Ø"/>
            </a:pPr>
            <a:endParaRPr lang="en-US" sz="2400" dirty="0">
              <a:effectLst/>
            </a:endParaRPr>
          </a:p>
        </p:txBody>
      </p:sp>
      <p:sp>
        <p:nvSpPr>
          <p:cNvPr id="4" name="Content Placeholder 2"/>
          <p:cNvSpPr txBox="1">
            <a:spLocks/>
          </p:cNvSpPr>
          <p:nvPr/>
        </p:nvSpPr>
        <p:spPr bwMode="auto">
          <a:xfrm>
            <a:off x="24809" y="669254"/>
            <a:ext cx="9111762" cy="5543853"/>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75000"/>
              <a:buFont typeface="Monotype Sorts"/>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C0C0C0"/>
                  </a:outerShdw>
                </a:effectLst>
                <a:latin typeface="+mn-lt"/>
              </a:defRPr>
            </a:lvl9pPr>
          </a:lstStyle>
          <a:p>
            <a:pPr marL="0" indent="0">
              <a:buNone/>
            </a:pPr>
            <a:endParaRPr lang="en-US" sz="1400" kern="0" dirty="0">
              <a:solidFill>
                <a:schemeClr val="bg2"/>
              </a:solidFill>
            </a:endParaRPr>
          </a:p>
          <a:p>
            <a:pPr marL="0" indent="0">
              <a:buNone/>
            </a:pPr>
            <a:endParaRPr lang="en-US" sz="1400" b="1" dirty="0">
              <a:solidFill>
                <a:schemeClr val="bg2"/>
              </a:solidFill>
              <a:effectLst/>
            </a:endParaRPr>
          </a:p>
          <a:p>
            <a:pPr marL="0" indent="0">
              <a:buNone/>
            </a:pPr>
            <a:r>
              <a:rPr lang="en-US" sz="1400" b="1" dirty="0">
                <a:solidFill>
                  <a:srgbClr val="0000E0"/>
                </a:solidFill>
                <a:effectLst/>
              </a:rPr>
              <a:t>How do I get an approved award certificate into my OMPF?</a:t>
            </a:r>
          </a:p>
          <a:p>
            <a:pPr marL="0" indent="0">
              <a:buNone/>
            </a:pPr>
            <a:endParaRPr lang="en-US" sz="1400" b="1" dirty="0">
              <a:solidFill>
                <a:srgbClr val="0000E0"/>
              </a:solidFill>
              <a:effectLst/>
            </a:endParaRPr>
          </a:p>
          <a:p>
            <a:pPr marL="0" indent="0">
              <a:buNone/>
            </a:pPr>
            <a:r>
              <a:rPr lang="en-US" sz="1400" dirty="0">
                <a:solidFill>
                  <a:srgbClr val="0000E0"/>
                </a:solidFill>
                <a:effectLst/>
              </a:rPr>
              <a:t>Note:  PERS-312 is no longer the primary office for entering personal awards in NDAWS.  Sailors are to work with their administrative support offices to have all valid awards entered into NDAWS. </a:t>
            </a:r>
          </a:p>
          <a:p>
            <a:pPr marL="0" indent="0">
              <a:buNone/>
            </a:pPr>
            <a:endParaRPr lang="en-US" sz="1400" dirty="0">
              <a:solidFill>
                <a:srgbClr val="0000E0"/>
              </a:solidFill>
              <a:effectLst/>
            </a:endParaRPr>
          </a:p>
          <a:p>
            <a:pPr marL="0" indent="0">
              <a:buNone/>
            </a:pPr>
            <a:r>
              <a:rPr lang="en-US" sz="1200" dirty="0">
                <a:solidFill>
                  <a:srgbClr val="0000E0"/>
                </a:solidFill>
                <a:effectLst/>
              </a:rPr>
              <a:t>Step 1 - Check to see that the award has been entered into the Navy Department Awards Web Service (NDAWS) </a:t>
            </a:r>
          </a:p>
          <a:p>
            <a:pPr marL="0" indent="0">
              <a:buNone/>
            </a:pPr>
            <a:endParaRPr lang="en-US" sz="1200" dirty="0">
              <a:solidFill>
                <a:srgbClr val="0000E0"/>
              </a:solidFill>
              <a:effectLst/>
            </a:endParaRPr>
          </a:p>
          <a:p>
            <a:pPr marL="0" indent="0">
              <a:buNone/>
            </a:pPr>
            <a:r>
              <a:rPr lang="en-US" sz="1200" dirty="0">
                <a:solidFill>
                  <a:srgbClr val="0000E0"/>
                </a:solidFill>
                <a:effectLst/>
              </a:rPr>
              <a:t>Step 2 - If the award(s) is/are reflecting accurately in BOL NDAWS but not in your OMPF, the administrative office may send a “quality”) .pdf scanned copy of the missing award to MILL_NavyAwards.fct@navy.mil and state in the email “This award is showing in BOL NDAWS but not in the OMPF”. PERS-312 staff will verify the award is correctly showing in BOL NDAWS and then have it manually scanned into the OMPF.</a:t>
            </a:r>
          </a:p>
          <a:p>
            <a:pPr marL="0" indent="0">
              <a:buNone/>
            </a:pPr>
            <a:endParaRPr lang="en-US" sz="1200" dirty="0">
              <a:solidFill>
                <a:srgbClr val="0000E0"/>
              </a:solidFill>
              <a:effectLst/>
            </a:endParaRPr>
          </a:p>
          <a:p>
            <a:pPr marL="0" indent="0">
              <a:buNone/>
            </a:pPr>
            <a:r>
              <a:rPr lang="en-US" sz="1200" dirty="0">
                <a:solidFill>
                  <a:srgbClr val="0000E0"/>
                </a:solidFill>
                <a:effectLst/>
              </a:rPr>
              <a:t>Step 3 - If the award(s) has/have not been entered into BOL NDAWS, contact your administrative office for assistance.  It is their responsibility to update BOL NDAWS with your award in accordance with the NDAWS User’s Guide (Apr 2021).</a:t>
            </a:r>
          </a:p>
          <a:p>
            <a:pPr marL="0" indent="0">
              <a:buNone/>
            </a:pPr>
            <a:endParaRPr lang="en-US" sz="1200" dirty="0">
              <a:solidFill>
                <a:srgbClr val="0000E0"/>
              </a:solidFill>
              <a:effectLst/>
            </a:endParaRPr>
          </a:p>
          <a:p>
            <a:pPr marL="0" indent="0">
              <a:buNone/>
            </a:pPr>
            <a:r>
              <a:rPr lang="en-US" sz="1200" dirty="0">
                <a:solidFill>
                  <a:srgbClr val="0000E0"/>
                </a:solidFill>
                <a:effectLst/>
              </a:rPr>
              <a:t>Step 4 - Once an award has been submitted into BOL NDAWS, the application will create a digitally-signed 1650/3 and upload it along with the wet-signed certificate to the OMPF.  DO NOT upload the locally-created, wet-signed 1650/3.  This will create a duplicate in the OMPF</a:t>
            </a:r>
            <a:r>
              <a:rPr lang="en-US" sz="1400" dirty="0">
                <a:solidFill>
                  <a:srgbClr val="0000E0"/>
                </a:solidFill>
                <a:effectLst/>
              </a:rPr>
              <a:t>.</a:t>
            </a:r>
          </a:p>
          <a:p>
            <a:pPr marL="0" indent="0">
              <a:buNone/>
            </a:pPr>
            <a:endParaRPr lang="en-US" sz="1200" dirty="0">
              <a:solidFill>
                <a:srgbClr val="0000E0"/>
              </a:solidFill>
              <a:effectLst/>
            </a:endParaRPr>
          </a:p>
          <a:p>
            <a:pPr marL="0" indent="0">
              <a:buNone/>
            </a:pPr>
            <a:r>
              <a:rPr lang="en-US" sz="1200" dirty="0">
                <a:solidFill>
                  <a:srgbClr val="0000E0"/>
                </a:solidFill>
                <a:effectLst/>
              </a:rPr>
              <a:t>If you are attached to a Joint/NATO/USMC command that does not have the ability to enter awards, PERS-312 can assist. The administrative office may send the award, scanned as a quality PDF, to PERS-312 at MILL_NavyAwards.fct@navy.mil. PERS-312 will not accept award submissions directly from the Sailor whose record is to be updated</a:t>
            </a:r>
          </a:p>
          <a:p>
            <a:pPr marL="0" indent="0">
              <a:buNone/>
            </a:pPr>
            <a:r>
              <a:rPr lang="en-US" sz="1500" dirty="0">
                <a:solidFill>
                  <a:srgbClr val="0000E0"/>
                </a:solidFill>
                <a:effectLst/>
              </a:rPr>
              <a:t>https://www.mynavyhr.navy.mil/Career-Management/Records-Management/Decorations-and-Medals/</a:t>
            </a:r>
          </a:p>
          <a:p>
            <a:pPr marL="0" indent="0">
              <a:buNone/>
            </a:pPr>
            <a:endParaRPr lang="en-US" sz="1400" kern="0" dirty="0">
              <a:solidFill>
                <a:schemeClr val="bg2"/>
              </a:solidFill>
            </a:endParaRPr>
          </a:p>
        </p:txBody>
      </p:sp>
      <p:sp>
        <p:nvSpPr>
          <p:cNvPr id="5" name="TextBox 4"/>
          <p:cNvSpPr txBox="1"/>
          <p:nvPr/>
        </p:nvSpPr>
        <p:spPr>
          <a:xfrm>
            <a:off x="762000" y="0"/>
            <a:ext cx="2971800" cy="738664"/>
          </a:xfrm>
          <a:prstGeom prst="rect">
            <a:avLst/>
          </a:prstGeom>
          <a:noFill/>
        </p:spPr>
        <p:txBody>
          <a:bodyPr wrap="square" rtlCol="0">
            <a:spAutoFit/>
          </a:bodyPr>
          <a:lstStyle/>
          <a:p>
            <a:r>
              <a:rPr lang="en-US" sz="1400" b="1" dirty="0"/>
              <a:t>Need Career, Pay or Personnel help?</a:t>
            </a:r>
          </a:p>
          <a:p>
            <a:r>
              <a:rPr lang="en-US" sz="1400" b="1" dirty="0"/>
              <a:t> Call MyNavy Career Center: 833.330.MNCC</a:t>
            </a:r>
            <a:endParaRPr lang="en-US" b="1" dirty="0"/>
          </a:p>
        </p:txBody>
      </p:sp>
    </p:spTree>
    <p:extLst>
      <p:ext uri="{BB962C8B-B14F-4D97-AF65-F5344CB8AC3E}">
        <p14:creationId xmlns:p14="http://schemas.microsoft.com/office/powerpoint/2010/main" val="375268031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25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125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125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125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125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252174"/>
            <a:ext cx="6553200" cy="761999"/>
          </a:xfrm>
        </p:spPr>
        <p:txBody>
          <a:bodyPr>
            <a:normAutofit/>
          </a:bodyPr>
          <a:lstStyle/>
          <a:p>
            <a:r>
              <a:rPr lang="en-US" b="1" dirty="0">
                <a:solidFill>
                  <a:schemeClr val="tx1"/>
                </a:solidFill>
              </a:rPr>
              <a:t>Frequent AQDS</a:t>
            </a:r>
          </a:p>
        </p:txBody>
      </p:sp>
      <p:sp>
        <p:nvSpPr>
          <p:cNvPr id="3" name="Subtitle 2"/>
          <p:cNvSpPr>
            <a:spLocks noGrp="1"/>
          </p:cNvSpPr>
          <p:nvPr>
            <p:ph type="subTitle" idx="1"/>
          </p:nvPr>
        </p:nvSpPr>
        <p:spPr>
          <a:xfrm>
            <a:off x="228600" y="1524000"/>
            <a:ext cx="8382000" cy="4953000"/>
          </a:xfrm>
        </p:spPr>
        <p:txBody>
          <a:bodyPr>
            <a:normAutofit fontScale="25000" lnSpcReduction="20000"/>
          </a:bodyPr>
          <a:lstStyle/>
          <a:p>
            <a:pPr algn="l"/>
            <a:r>
              <a:rPr lang="en-US" sz="4400" dirty="0">
                <a:solidFill>
                  <a:srgbClr val="0000E0"/>
                </a:solidFill>
              </a:rPr>
              <a:t>Upon “COMPLETION” of the following certifications, qualifications or billet assignments email us your certification/qualification/FITREP and we will update your record with the appropriate AQD code.  Please specify AQD code you are requesting and send supporting documentation to Mindy. Once AQDs are awarded, allow up to 72 hours for AQDs to show up on OSR</a:t>
            </a:r>
          </a:p>
          <a:p>
            <a:pPr algn="l"/>
            <a:endParaRPr lang="en-US" sz="3400" dirty="0">
              <a:solidFill>
                <a:srgbClr val="0000E0"/>
              </a:solidFill>
            </a:endParaRPr>
          </a:p>
          <a:p>
            <a:pPr algn="l"/>
            <a:endParaRPr lang="en-US" sz="3600" dirty="0">
              <a:solidFill>
                <a:srgbClr val="0000E0"/>
              </a:solidFill>
            </a:endParaRPr>
          </a:p>
          <a:p>
            <a:pPr algn="l"/>
            <a:r>
              <a:rPr lang="en-US" sz="3600" dirty="0">
                <a:solidFill>
                  <a:srgbClr val="0000E0"/>
                </a:solidFill>
              </a:rPr>
              <a:t>2C1 -  GREEN BELT CERTIFIED</a:t>
            </a:r>
          </a:p>
          <a:p>
            <a:pPr algn="l"/>
            <a:r>
              <a:rPr lang="en-US" sz="3600" dirty="0">
                <a:solidFill>
                  <a:srgbClr val="0000E0"/>
                </a:solidFill>
              </a:rPr>
              <a:t>2C2 -  BLACK BELT CERTIFIED</a:t>
            </a:r>
          </a:p>
          <a:p>
            <a:pPr algn="l"/>
            <a:r>
              <a:rPr lang="en-US" sz="3600" dirty="0">
                <a:solidFill>
                  <a:srgbClr val="0000E0"/>
                </a:solidFill>
              </a:rPr>
              <a:t>2D1 -  COMMAND ELIGIBLE (Upon completion of oral board)</a:t>
            </a:r>
          </a:p>
          <a:p>
            <a:pPr algn="l"/>
            <a:r>
              <a:rPr lang="en-US" sz="3600" dirty="0">
                <a:solidFill>
                  <a:srgbClr val="0000E0"/>
                </a:solidFill>
              </a:rPr>
              <a:t>2D2  -  COMMAND QUALIFIED (Upon completion of CO tour)</a:t>
            </a:r>
          </a:p>
          <a:p>
            <a:pPr algn="l"/>
            <a:r>
              <a:rPr lang="en-US" sz="3600" dirty="0">
                <a:solidFill>
                  <a:srgbClr val="0000E0"/>
                </a:solidFill>
              </a:rPr>
              <a:t>2D4  -  MAJOR COMMAND (Upon selection for Major Command)</a:t>
            </a:r>
          </a:p>
          <a:p>
            <a:pPr algn="l"/>
            <a:r>
              <a:rPr lang="en-US" sz="3600" dirty="0">
                <a:solidFill>
                  <a:srgbClr val="0000E0"/>
                </a:solidFill>
              </a:rPr>
              <a:t>CAX -  DIVISION OFFICER {ATCFO; MMCO; FLIGHT DECK; ORDNANCE OFFICER; CAT &amp; ARREST; LAUNCH AND</a:t>
            </a:r>
          </a:p>
          <a:p>
            <a:pPr algn="l"/>
            <a:r>
              <a:rPr lang="en-US" sz="3600" dirty="0">
                <a:solidFill>
                  <a:srgbClr val="0000E0"/>
                </a:solidFill>
              </a:rPr>
              <a:t>            RECOVERY; HANDLER; DIV O} (Upon completion of Division Officer Billet, not Branch Officer)	</a:t>
            </a:r>
          </a:p>
          <a:p>
            <a:pPr algn="l"/>
            <a:r>
              <a:rPr lang="en-US" sz="3600" dirty="0">
                <a:solidFill>
                  <a:srgbClr val="0000E0"/>
                </a:solidFill>
              </a:rPr>
              <a:t>CBX  -  DEPARTMENT HEAD {MO; AIR OPS; READINESS OFFICER; WEAPON OFFICER; GUN BOSS; ADMIN OFFICER, DEPT HEAD}</a:t>
            </a:r>
          </a:p>
          <a:p>
            <a:pPr algn="l"/>
            <a:r>
              <a:rPr lang="en-US" sz="3600" dirty="0">
                <a:solidFill>
                  <a:srgbClr val="0000E0"/>
                </a:solidFill>
              </a:rPr>
              <a:t>CCX  -  EXECUTIVE OFFICER</a:t>
            </a:r>
          </a:p>
          <a:p>
            <a:pPr algn="l"/>
            <a:r>
              <a:rPr lang="en-US" sz="3600" dirty="0">
                <a:solidFill>
                  <a:srgbClr val="0000E0"/>
                </a:solidFill>
              </a:rPr>
              <a:t>CDX  -  OFFICER IN CHARGE</a:t>
            </a:r>
          </a:p>
          <a:p>
            <a:pPr algn="l"/>
            <a:r>
              <a:rPr lang="en-US" sz="3600" dirty="0">
                <a:solidFill>
                  <a:srgbClr val="0000E0"/>
                </a:solidFill>
              </a:rPr>
              <a:t>CEX  -  SHORE COMMAND</a:t>
            </a:r>
          </a:p>
          <a:p>
            <a:pPr algn="l"/>
            <a:r>
              <a:rPr lang="en-US" sz="3600" dirty="0">
                <a:solidFill>
                  <a:srgbClr val="0000E0"/>
                </a:solidFill>
              </a:rPr>
              <a:t>CFX  -  MAJOR SHORE COMMAND</a:t>
            </a:r>
          </a:p>
          <a:p>
            <a:pPr algn="l"/>
            <a:r>
              <a:rPr lang="en-US" sz="3600" dirty="0">
                <a:solidFill>
                  <a:srgbClr val="0000E0"/>
                </a:solidFill>
              </a:rPr>
              <a:t>DZP  -  TACMOBILE WATCH OFFICER</a:t>
            </a:r>
          </a:p>
          <a:p>
            <a:pPr algn="l"/>
            <a:r>
              <a:rPr lang="en-US" sz="3600" dirty="0">
                <a:solidFill>
                  <a:srgbClr val="0000E0"/>
                </a:solidFill>
              </a:rPr>
              <a:t>DZR  -  AVIONICS {36 MONTHS I-LEVEL EXPERIENCE ***7331 ONLY***}</a:t>
            </a:r>
          </a:p>
          <a:p>
            <a:pPr algn="l"/>
            <a:r>
              <a:rPr lang="en-US" sz="3600" dirty="0">
                <a:solidFill>
                  <a:srgbClr val="0000E0"/>
                </a:solidFill>
              </a:rPr>
              <a:t>H – SERIES – NAVY RECRUITING {CO; XO; OPS OFF; ASST OPS OFF; RECRUITER…}</a:t>
            </a:r>
          </a:p>
          <a:p>
            <a:pPr algn="l"/>
            <a:r>
              <a:rPr lang="en-US" sz="3600" dirty="0">
                <a:solidFill>
                  <a:srgbClr val="0000E0"/>
                </a:solidFill>
              </a:rPr>
              <a:t>IL1  -  COMPLETION OF AMO LV1 SCHOOL AND INITIAL MAINTENANCE TOUR</a:t>
            </a:r>
          </a:p>
          <a:p>
            <a:pPr algn="l"/>
            <a:r>
              <a:rPr lang="en-US" sz="3600" dirty="0">
                <a:solidFill>
                  <a:srgbClr val="0000E0"/>
                </a:solidFill>
              </a:rPr>
              <a:t>IL2  -  COMPLETION OF AMO LV2</a:t>
            </a:r>
          </a:p>
          <a:p>
            <a:pPr algn="l"/>
            <a:r>
              <a:rPr lang="en-US" sz="3600" dirty="0">
                <a:solidFill>
                  <a:srgbClr val="0000E0"/>
                </a:solidFill>
              </a:rPr>
              <a:t>IL6  -  PAMO PQS</a:t>
            </a:r>
          </a:p>
          <a:p>
            <a:pPr algn="l"/>
            <a:r>
              <a:rPr lang="en-US" sz="3600" dirty="0">
                <a:solidFill>
                  <a:srgbClr val="0000E0"/>
                </a:solidFill>
              </a:rPr>
              <a:t>KK1  -  EXPLOSIVE ORDNANCE MANAGEMENT – BASIC</a:t>
            </a:r>
          </a:p>
          <a:p>
            <a:pPr algn="l"/>
            <a:r>
              <a:rPr lang="en-US" sz="3600" dirty="0">
                <a:solidFill>
                  <a:srgbClr val="0000E0"/>
                </a:solidFill>
              </a:rPr>
              <a:t>KK2  - EXPLOSIVE ORDNANCE MANAGEMENT – OPERATIONAL</a:t>
            </a:r>
          </a:p>
          <a:p>
            <a:pPr algn="l"/>
            <a:r>
              <a:rPr lang="en-US" sz="3600" dirty="0">
                <a:solidFill>
                  <a:srgbClr val="0000E0"/>
                </a:solidFill>
              </a:rPr>
              <a:t>KK3  - EXPLOSIVE ORDNANCE MANAGEMENT – MASTER</a:t>
            </a:r>
          </a:p>
          <a:p>
            <a:pPr algn="l"/>
            <a:r>
              <a:rPr lang="en-US" sz="3600" dirty="0">
                <a:solidFill>
                  <a:srgbClr val="0000E0"/>
                </a:solidFill>
              </a:rPr>
              <a:t>LB1  -  QUALIFIED OOD {INDEPENDENT STREAMING</a:t>
            </a:r>
          </a:p>
          <a:p>
            <a:pPr algn="l"/>
            <a:r>
              <a:rPr lang="en-US" sz="3600" dirty="0">
                <a:solidFill>
                  <a:srgbClr val="0000E0"/>
                </a:solidFill>
              </a:rPr>
              <a:t>LB3  -  CDO UNDERWAY</a:t>
            </a:r>
          </a:p>
          <a:p>
            <a:pPr algn="l"/>
            <a:r>
              <a:rPr lang="en-US" sz="3600" dirty="0">
                <a:solidFill>
                  <a:srgbClr val="0000E0"/>
                </a:solidFill>
              </a:rPr>
              <a:t>LD9  -  WEAPONS CONTROL QUALIFIED</a:t>
            </a:r>
          </a:p>
          <a:p>
            <a:pPr algn="l"/>
            <a:r>
              <a:rPr lang="en-US" sz="3600" dirty="0">
                <a:solidFill>
                  <a:srgbClr val="0000E0"/>
                </a:solidFill>
              </a:rPr>
              <a:t>LF6  -   TAO – NON-NTDS</a:t>
            </a:r>
          </a:p>
          <a:p>
            <a:pPr algn="l"/>
            <a:r>
              <a:rPr lang="en-US" sz="3600" dirty="0">
                <a:solidFill>
                  <a:srgbClr val="0000E0"/>
                </a:solidFill>
              </a:rPr>
              <a:t>LF7  -  TAO  -  NTDS</a:t>
            </a:r>
          </a:p>
          <a:p>
            <a:pPr algn="l"/>
            <a:endParaRPr lang="en-US" sz="3600" dirty="0">
              <a:solidFill>
                <a:srgbClr val="FF0000"/>
              </a:solidFill>
            </a:endParaRPr>
          </a:p>
          <a:p>
            <a:r>
              <a:rPr lang="en-US" sz="3600" dirty="0">
                <a:solidFill>
                  <a:srgbClr val="FF0000"/>
                </a:solidFill>
              </a:rPr>
              <a:t>*****  AQDS ARE NOT AWARDED FOR THE “ASSISTANT……”  *****</a:t>
            </a:r>
          </a:p>
          <a:p>
            <a:endParaRPr lang="en-US" sz="3600" dirty="0">
              <a:solidFill>
                <a:srgbClr val="FF0000"/>
              </a:solidFill>
            </a:endParaRPr>
          </a:p>
          <a:p>
            <a:pPr algn="l"/>
            <a:r>
              <a:rPr lang="en-US" sz="4400" dirty="0">
                <a:solidFill>
                  <a:schemeClr val="accent1">
                    <a:lumMod val="75000"/>
                  </a:schemeClr>
                </a:solidFill>
              </a:rPr>
              <a:t>Reference: </a:t>
            </a:r>
            <a:r>
              <a:rPr lang="en-US" sz="4400" dirty="0">
                <a:solidFill>
                  <a:srgbClr val="FF0000"/>
                </a:solidFill>
              </a:rPr>
              <a:t>https://www.mynavyhr.navy.mil/References/NOOCS-Manual/NOOCS-VOL-1/</a:t>
            </a:r>
            <a:r>
              <a:rPr lang="en-US" sz="1100" dirty="0">
                <a:solidFill>
                  <a:schemeClr val="tx2"/>
                </a:solidFill>
              </a:rPr>
              <a:t>	</a:t>
            </a:r>
          </a:p>
          <a:p>
            <a:pPr algn="l"/>
            <a:endParaRPr lang="en-US" sz="1100" dirty="0"/>
          </a:p>
        </p:txBody>
      </p:sp>
      <p:sp>
        <p:nvSpPr>
          <p:cNvPr id="5" name="TextBox 4"/>
          <p:cNvSpPr txBox="1"/>
          <p:nvPr/>
        </p:nvSpPr>
        <p:spPr>
          <a:xfrm>
            <a:off x="5105400" y="4724400"/>
            <a:ext cx="3733800" cy="861774"/>
          </a:xfrm>
          <a:prstGeom prst="rect">
            <a:avLst/>
          </a:prstGeom>
          <a:noFill/>
        </p:spPr>
        <p:txBody>
          <a:bodyPr wrap="square" rtlCol="0">
            <a:spAutoFit/>
          </a:bodyPr>
          <a:lstStyle/>
          <a:p>
            <a:r>
              <a:rPr lang="en-US" sz="1400" dirty="0">
                <a:solidFill>
                  <a:srgbClr val="0337C6"/>
                </a:solidFill>
              </a:rPr>
              <a:t>Notes:</a:t>
            </a:r>
          </a:p>
          <a:p>
            <a:r>
              <a:rPr lang="en-US" sz="1200" dirty="0">
                <a:solidFill>
                  <a:srgbClr val="0337C6"/>
                </a:solidFill>
              </a:rPr>
              <a:t>-   Print your OSR – That is what the board sees </a:t>
            </a:r>
          </a:p>
          <a:p>
            <a:pPr marL="171450" indent="-171450">
              <a:buFontTx/>
              <a:buChar char="-"/>
            </a:pPr>
            <a:r>
              <a:rPr lang="en-US" sz="1200" dirty="0">
                <a:solidFill>
                  <a:srgbClr val="0337C6"/>
                </a:solidFill>
              </a:rPr>
              <a:t>AQD Primary position - IL6 or 2D1 or  2D2.</a:t>
            </a:r>
          </a:p>
          <a:p>
            <a:pPr marL="171450" indent="-171450">
              <a:buFontTx/>
              <a:buChar char="-"/>
            </a:pPr>
            <a:r>
              <a:rPr lang="en-US" sz="1200" dirty="0">
                <a:solidFill>
                  <a:srgbClr val="0337C6"/>
                </a:solidFill>
              </a:rPr>
              <a:t>Obtain the 2D1 in/or post LCDR pinnacle tour</a:t>
            </a:r>
          </a:p>
        </p:txBody>
      </p:sp>
    </p:spTree>
    <p:extLst>
      <p:ext uri="{BB962C8B-B14F-4D97-AF65-F5344CB8AC3E}">
        <p14:creationId xmlns:p14="http://schemas.microsoft.com/office/powerpoint/2010/main" val="158044188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7214"/>
            <a:ext cx="6445250" cy="1123950"/>
          </a:xfrm>
        </p:spPr>
        <p:txBody>
          <a:bodyPr/>
          <a:lstStyle/>
          <a:p>
            <a:r>
              <a:rPr lang="en-US" sz="4000" b="1" dirty="0">
                <a:solidFill>
                  <a:schemeClr val="tx1"/>
                </a:solidFill>
              </a:rPr>
              <a:t>Updating NOBCs</a:t>
            </a:r>
          </a:p>
        </p:txBody>
      </p:sp>
      <p:sp>
        <p:nvSpPr>
          <p:cNvPr id="3" name="Content Placeholder 2"/>
          <p:cNvSpPr>
            <a:spLocks noGrp="1"/>
          </p:cNvSpPr>
          <p:nvPr>
            <p:ph idx="1"/>
          </p:nvPr>
        </p:nvSpPr>
        <p:spPr>
          <a:xfrm>
            <a:off x="304800" y="1066800"/>
            <a:ext cx="8382000" cy="4648200"/>
          </a:xfrm>
        </p:spPr>
        <p:txBody>
          <a:bodyPr/>
          <a:lstStyle/>
          <a:p>
            <a:pPr marL="0" indent="0">
              <a:buNone/>
            </a:pPr>
            <a:endParaRPr lang="en-US" sz="1800" dirty="0">
              <a:solidFill>
                <a:schemeClr val="accent1">
                  <a:lumMod val="75000"/>
                </a:schemeClr>
              </a:solidFill>
              <a:effectLst>
                <a:outerShdw blurRad="38100" dist="38100" dir="2700000" algn="tl">
                  <a:srgbClr val="000000">
                    <a:alpha val="43137"/>
                  </a:srgbClr>
                </a:outerShdw>
              </a:effectLst>
            </a:endParaRPr>
          </a:p>
          <a:p>
            <a:r>
              <a:rPr lang="en-US" sz="1600" dirty="0">
                <a:solidFill>
                  <a:srgbClr val="0000E0"/>
                </a:solidFill>
                <a:effectLst>
                  <a:outerShdw blurRad="38100" dist="38100" dir="2700000" algn="tl">
                    <a:srgbClr val="000000">
                      <a:alpha val="43137"/>
                    </a:srgbClr>
                  </a:outerShdw>
                </a:effectLst>
              </a:rPr>
              <a:t>Details:</a:t>
            </a:r>
          </a:p>
          <a:p>
            <a:r>
              <a:rPr lang="en-US" sz="1600" dirty="0">
                <a:solidFill>
                  <a:srgbClr val="0000E0"/>
                </a:solidFill>
                <a:effectLst>
                  <a:outerShdw blurRad="38100" dist="38100" dir="2700000" algn="tl">
                    <a:srgbClr val="000000">
                      <a:alpha val="43137"/>
                    </a:srgbClr>
                  </a:outerShdw>
                </a:effectLst>
              </a:rPr>
              <a:t>To update Navy Officer </a:t>
            </a:r>
            <a:r>
              <a:rPr lang="en-US" sz="1600" dirty="0">
                <a:solidFill>
                  <a:srgbClr val="0000E0"/>
                </a:solidFill>
              </a:rPr>
              <a:t>Billet Classification (NOBC) Codes, do the following:  </a:t>
            </a:r>
            <a:r>
              <a:rPr lang="en-US" sz="1600" dirty="0">
                <a:solidFill>
                  <a:srgbClr val="0000E0"/>
                </a:solidFill>
                <a:effectLst/>
              </a:rPr>
              <a:t>Submit email to MNCC l</a:t>
            </a:r>
          </a:p>
          <a:p>
            <a:r>
              <a:rPr lang="en-US" sz="1600" dirty="0">
                <a:solidFill>
                  <a:srgbClr val="0000E0"/>
                </a:solidFill>
              </a:rPr>
              <a:t>Send email to askmncc.fct@navy.mil  and list NOBC’s per the below.</a:t>
            </a:r>
          </a:p>
          <a:p>
            <a:pPr lvl="1">
              <a:buFont typeface="Arial" panose="020B0604020202020204" pitchFamily="34" charset="0"/>
              <a:buChar char="•"/>
            </a:pPr>
            <a:endParaRPr lang="en-US" sz="1600" dirty="0">
              <a:solidFill>
                <a:srgbClr val="0000E0"/>
              </a:solidFill>
            </a:endParaRPr>
          </a:p>
          <a:p>
            <a:r>
              <a:rPr lang="en-US" sz="1600" dirty="0">
                <a:solidFill>
                  <a:srgbClr val="0000E0"/>
                </a:solidFill>
              </a:rPr>
              <a:t>In order to gain assistance with a NOBC update, please resubmit your requests in the following format: </a:t>
            </a:r>
          </a:p>
          <a:p>
            <a:pPr marL="338138" lvl="1" indent="-225425">
              <a:buClr>
                <a:schemeClr val="accent1">
                  <a:lumMod val="75000"/>
                </a:schemeClr>
              </a:buClr>
              <a:buSzPct val="96000"/>
              <a:buFont typeface="+mj-lt"/>
              <a:buAutoNum type="arabicPeriod"/>
            </a:pPr>
            <a:r>
              <a:rPr lang="en-US" sz="1600" dirty="0">
                <a:solidFill>
                  <a:srgbClr val="0000E0"/>
                </a:solidFill>
              </a:rPr>
              <a:t>Assignment Dates: YYMMDD – YYMMDD  (enter dates per your ODC)</a:t>
            </a:r>
          </a:p>
          <a:p>
            <a:pPr marL="338138" lvl="1" indent="-225425">
              <a:buClr>
                <a:schemeClr val="accent1">
                  <a:lumMod val="75000"/>
                </a:schemeClr>
              </a:buClr>
              <a:buSzPct val="96000"/>
              <a:buFont typeface="+mj-lt"/>
              <a:buAutoNum type="arabicPeriod"/>
            </a:pPr>
            <a:r>
              <a:rPr lang="en-US" sz="1600" dirty="0">
                <a:solidFill>
                  <a:srgbClr val="0000E0"/>
                </a:solidFill>
              </a:rPr>
              <a:t>NOBC Title: (per the NOOCS Manual)</a:t>
            </a:r>
          </a:p>
          <a:p>
            <a:pPr marL="338138" lvl="1" indent="-225425">
              <a:buClr>
                <a:schemeClr val="accent1">
                  <a:lumMod val="75000"/>
                </a:schemeClr>
              </a:buClr>
              <a:buSzPct val="96000"/>
              <a:buFont typeface="+mj-lt"/>
              <a:buAutoNum type="arabicPeriod"/>
            </a:pPr>
            <a:r>
              <a:rPr lang="en-US" sz="1600" dirty="0">
                <a:solidFill>
                  <a:srgbClr val="0000E0"/>
                </a:solidFill>
              </a:rPr>
              <a:t>NOBC: XXXX (four-digit number per NOOCS Manual)</a:t>
            </a:r>
          </a:p>
          <a:p>
            <a:pPr marL="338138" lvl="1" indent="-225425">
              <a:buClr>
                <a:schemeClr val="accent1">
                  <a:lumMod val="75000"/>
                </a:schemeClr>
              </a:buClr>
              <a:buSzPct val="96000"/>
              <a:buFont typeface="+mj-lt"/>
              <a:buAutoNum type="arabicPeriod"/>
            </a:pPr>
            <a:r>
              <a:rPr lang="en-US" sz="1600" dirty="0">
                <a:solidFill>
                  <a:srgbClr val="0000E0"/>
                </a:solidFill>
              </a:rPr>
              <a:t>MOS: XX (per FITREPs)</a:t>
            </a:r>
          </a:p>
          <a:p>
            <a:pPr marL="338138" lvl="1" indent="-225425">
              <a:buClr>
                <a:schemeClr val="accent1">
                  <a:lumMod val="75000"/>
                </a:schemeClr>
              </a:buClr>
              <a:buSzPct val="96000"/>
              <a:buFont typeface="+mj-lt"/>
              <a:buAutoNum type="arabicPeriod"/>
            </a:pPr>
            <a:r>
              <a:rPr lang="en-US" sz="1600" dirty="0">
                <a:solidFill>
                  <a:srgbClr val="0000E0"/>
                </a:solidFill>
              </a:rPr>
              <a:t>FITREPs to support request.  Its helpful if the Officer will clearly identify the text or information from the FITREP that matches the NOOCS Manual. </a:t>
            </a:r>
          </a:p>
          <a:p>
            <a:endParaRPr lang="en-US" sz="1200" dirty="0">
              <a:solidFill>
                <a:schemeClr val="accent1">
                  <a:lumMod val="75000"/>
                </a:schemeClr>
              </a:solidFill>
            </a:endParaRPr>
          </a:p>
          <a:p>
            <a:r>
              <a:rPr lang="en-US" sz="1400" dirty="0">
                <a:solidFill>
                  <a:srgbClr val="0000E0"/>
                </a:solidFill>
              </a:rPr>
              <a:t>Please be sure that the dates on your NOBC Request matches the dates on your FITREP(S), and are within the REPORT and LOSS dates on your History of Assignments in NSIPS.</a:t>
            </a:r>
          </a:p>
          <a:p>
            <a:pPr lvl="1">
              <a:buFont typeface="Arial" panose="020B0604020202020204" pitchFamily="34" charset="0"/>
              <a:buChar char="•"/>
            </a:pPr>
            <a:endParaRPr lang="en-US" sz="1800" dirty="0">
              <a:solidFill>
                <a:srgbClr val="0000E0"/>
              </a:solidFill>
            </a:endParaRPr>
          </a:p>
        </p:txBody>
      </p:sp>
    </p:spTree>
    <p:extLst>
      <p:ext uri="{BB962C8B-B14F-4D97-AF65-F5344CB8AC3E}">
        <p14:creationId xmlns:p14="http://schemas.microsoft.com/office/powerpoint/2010/main" val="694995591"/>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52400"/>
            <a:ext cx="7239000" cy="695325"/>
          </a:xfrm>
        </p:spPr>
        <p:txBody>
          <a:bodyPr/>
          <a:lstStyle/>
          <a:p>
            <a:pPr algn="ctr"/>
            <a:r>
              <a:rPr lang="en-US" sz="3600" b="1" dirty="0">
                <a:solidFill>
                  <a:schemeClr val="tx1"/>
                </a:solidFill>
              </a:rPr>
              <a:t>AQD Certification Changes</a:t>
            </a:r>
            <a:r>
              <a:rPr lang="en-US" b="1" dirty="0">
                <a:solidFill>
                  <a:schemeClr val="tx1"/>
                </a:solidFill>
              </a:rPr>
              <a:t>	</a:t>
            </a:r>
          </a:p>
        </p:txBody>
      </p:sp>
      <p:sp>
        <p:nvSpPr>
          <p:cNvPr id="4" name="Content Placeholder 2"/>
          <p:cNvSpPr txBox="1">
            <a:spLocks/>
          </p:cNvSpPr>
          <p:nvPr/>
        </p:nvSpPr>
        <p:spPr bwMode="auto">
          <a:xfrm>
            <a:off x="609600" y="2057400"/>
            <a:ext cx="77724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75000"/>
              <a:buFont typeface="Monotype Sorts"/>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C0C0C0"/>
                  </a:outerShdw>
                </a:effectLst>
                <a:latin typeface="+mn-lt"/>
              </a:defRPr>
            </a:lvl9pPr>
          </a:lstStyle>
          <a:p>
            <a:pPr marL="0" marR="0" lvl="0" indent="0" algn="l" defTabSz="914400" rtl="0" eaLnBrk="0" fontAlgn="base" latinLnBrk="0" hangingPunct="0">
              <a:lnSpc>
                <a:spcPct val="100000"/>
              </a:lnSpc>
              <a:spcBef>
                <a:spcPct val="20000"/>
              </a:spcBef>
              <a:spcAft>
                <a:spcPct val="0"/>
              </a:spcAft>
              <a:buClr>
                <a:srgbClr val="114FFB"/>
              </a:buClr>
              <a:buSzPct val="75000"/>
              <a:buFont typeface="Monotype Sorts"/>
              <a:buNone/>
              <a:tabLst/>
              <a:defRPr/>
            </a:pPr>
            <a:endParaRPr kumimoji="0" lang="en-US" sz="2400" b="0" i="0" u="none" strike="noStrike" kern="0" cap="none" spc="0" normalizeH="0" baseline="0" noProof="0" dirty="0">
              <a:ln>
                <a:noFill/>
              </a:ln>
              <a:solidFill>
                <a:srgbClr val="114FFB">
                  <a:lumMod val="75000"/>
                </a:srgbClr>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033020"/>
            <a:ext cx="8001000" cy="5146268"/>
          </a:xfrm>
          <a:prstGeom prst="rect">
            <a:avLst/>
          </a:prstGeom>
        </p:spPr>
      </p:pic>
    </p:spTree>
    <p:extLst>
      <p:ext uri="{BB962C8B-B14F-4D97-AF65-F5344CB8AC3E}">
        <p14:creationId xmlns:p14="http://schemas.microsoft.com/office/powerpoint/2010/main" val="239600687"/>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New Functional Areas</a:t>
            </a:r>
            <a:endParaRPr lang="en-US" dirty="0">
              <a:solidFill>
                <a:schemeClr val="tx1"/>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143000"/>
            <a:ext cx="7086600" cy="4906640"/>
          </a:xfrm>
        </p:spPr>
      </p:pic>
    </p:spTree>
    <p:extLst>
      <p:ext uri="{BB962C8B-B14F-4D97-AF65-F5344CB8AC3E}">
        <p14:creationId xmlns:p14="http://schemas.microsoft.com/office/powerpoint/2010/main" val="87912644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066800" y="152400"/>
            <a:ext cx="7131050" cy="895350"/>
          </a:xfrm>
        </p:spPr>
        <p:txBody>
          <a:bodyPr/>
          <a:lstStyle/>
          <a:p>
            <a:pPr algn="ctr"/>
            <a:r>
              <a:rPr lang="en-US" sz="2800" b="1" dirty="0">
                <a:solidFill>
                  <a:schemeClr val="tx1"/>
                </a:solidFill>
              </a:rPr>
              <a:t>Order Negotiations</a:t>
            </a:r>
          </a:p>
        </p:txBody>
      </p:sp>
      <p:sp>
        <p:nvSpPr>
          <p:cNvPr id="7" name="Content Placeholder 2"/>
          <p:cNvSpPr>
            <a:spLocks noGrp="1"/>
          </p:cNvSpPr>
          <p:nvPr>
            <p:ph idx="1"/>
          </p:nvPr>
        </p:nvSpPr>
        <p:spPr>
          <a:xfrm>
            <a:off x="623000" y="1752600"/>
            <a:ext cx="7783355" cy="4648200"/>
          </a:xfrm>
          <a:ln>
            <a:solidFill>
              <a:schemeClr val="accent1">
                <a:lumMod val="60000"/>
                <a:lumOff val="40000"/>
              </a:schemeClr>
            </a:solidFill>
          </a:ln>
        </p:spPr>
        <p:txBody>
          <a:bodyPr/>
          <a:lstStyle/>
          <a:p>
            <a:endParaRPr lang="en-US" sz="2400" dirty="0">
              <a:solidFill>
                <a:schemeClr val="accent1">
                  <a:lumMod val="75000"/>
                </a:schemeClr>
              </a:solidFill>
            </a:endParaRPr>
          </a:p>
          <a:p>
            <a:pPr lvl="0">
              <a:buClr>
                <a:srgbClr val="114FFB"/>
              </a:buClr>
              <a:buFont typeface="Arial" panose="020B0604020202020204" pitchFamily="34" charset="0"/>
              <a:buChar char="•"/>
            </a:pPr>
            <a:r>
              <a:rPr lang="en-US" sz="2400" dirty="0">
                <a:solidFill>
                  <a:srgbClr val="0000E0"/>
                </a:solidFill>
              </a:rPr>
              <a:t> Worldwide Assignability </a:t>
            </a:r>
          </a:p>
          <a:p>
            <a:pPr>
              <a:buFont typeface="Arial" panose="020B0604020202020204" pitchFamily="34" charset="0"/>
              <a:buChar char="•"/>
            </a:pPr>
            <a:r>
              <a:rPr lang="en-US" sz="2400" dirty="0">
                <a:solidFill>
                  <a:srgbClr val="0000E0"/>
                </a:solidFill>
              </a:rPr>
              <a:t> Duty Preference Sheet</a:t>
            </a:r>
          </a:p>
          <a:p>
            <a:pPr>
              <a:buFont typeface="Arial" panose="020B0604020202020204" pitchFamily="34" charset="0"/>
              <a:buChar char="•"/>
            </a:pPr>
            <a:r>
              <a:rPr lang="en-US" sz="2400" dirty="0">
                <a:solidFill>
                  <a:srgbClr val="0000E0"/>
                </a:solidFill>
              </a:rPr>
              <a:t> Orders</a:t>
            </a:r>
          </a:p>
          <a:p>
            <a:pPr>
              <a:buFont typeface="Arial" panose="020B0604020202020204" pitchFamily="34" charset="0"/>
              <a:buChar char="•"/>
            </a:pPr>
            <a:r>
              <a:rPr lang="en-US" sz="2400" dirty="0">
                <a:solidFill>
                  <a:srgbClr val="0000E0"/>
                </a:solidFill>
              </a:rPr>
              <a:t> Pinnacle Tours and Timing</a:t>
            </a:r>
          </a:p>
          <a:p>
            <a:endParaRPr lang="en-US" sz="2400" dirty="0">
              <a:solidFill>
                <a:schemeClr val="accent1">
                  <a:lumMod val="75000"/>
                </a:schemeClr>
              </a:solidFill>
            </a:endParaRPr>
          </a:p>
        </p:txBody>
      </p:sp>
    </p:spTree>
    <p:extLst>
      <p:ext uri="{BB962C8B-B14F-4D97-AF65-F5344CB8AC3E}">
        <p14:creationId xmlns:p14="http://schemas.microsoft.com/office/powerpoint/2010/main" val="2093849406"/>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New Functional Areas </a:t>
            </a:r>
            <a:r>
              <a:rPr lang="en-US" sz="2000" b="1" dirty="0">
                <a:solidFill>
                  <a:schemeClr val="tx1"/>
                </a:solidFill>
              </a:rPr>
              <a:t>(cont’d)</a:t>
            </a:r>
            <a:endParaRPr lang="en-US" sz="2000" dirty="0">
              <a:solidFill>
                <a:schemeClr val="tx1"/>
              </a:solidFill>
            </a:endParaRPr>
          </a:p>
        </p:txBody>
      </p:sp>
      <p:sp>
        <p:nvSpPr>
          <p:cNvPr id="8" name="Content Placeholder 2">
            <a:extLst>
              <a:ext uri="{FF2B5EF4-FFF2-40B4-BE49-F238E27FC236}">
                <a16:creationId xmlns:a16="http://schemas.microsoft.com/office/drawing/2014/main" id="{BD6F18E3-6428-566B-05FA-33F8F1837F8B}"/>
              </a:ext>
            </a:extLst>
          </p:cNvPr>
          <p:cNvSpPr>
            <a:spLocks noGrp="1"/>
          </p:cNvSpPr>
          <p:nvPr>
            <p:ph idx="1"/>
          </p:nvPr>
        </p:nvSpPr>
        <p:spPr/>
        <p:txBody>
          <a:bodyPr/>
          <a:lstStyle/>
          <a:p>
            <a:pPr marL="122238" indent="-112713">
              <a:spcBef>
                <a:spcPts val="0"/>
              </a:spcBef>
              <a:buFont typeface="Arial" panose="020B0604020202020204" pitchFamily="34" charset="0"/>
              <a:buChar char="•"/>
              <a:tabLst>
                <a:tab pos="276225" algn="l"/>
              </a:tabLst>
            </a:pPr>
            <a:r>
              <a:rPr lang="en-US" sz="1600" b="1" dirty="0">
                <a:solidFill>
                  <a:srgbClr val="0000E0"/>
                </a:solidFill>
                <a:effectLst/>
                <a:latin typeface="Arial" panose="020B0604020202020204" pitchFamily="34" charset="0"/>
                <a:cs typeface="Arial" panose="020B0604020202020204" pitchFamily="34" charset="0"/>
              </a:rPr>
              <a:t>All account certifications did not transition to BtB. </a:t>
            </a:r>
          </a:p>
          <a:p>
            <a:pPr marL="347663" lvl="1" indent="-171450">
              <a:spcBef>
                <a:spcPts val="0"/>
              </a:spcBef>
              <a:buFont typeface="Arial" panose="020B0604020202020204" pitchFamily="34" charset="0"/>
              <a:buChar char="•"/>
              <a:tabLst>
                <a:tab pos="276225" algn="l"/>
              </a:tabLst>
            </a:pPr>
            <a:r>
              <a:rPr lang="en-US" sz="1200" b="1" dirty="0">
                <a:solidFill>
                  <a:srgbClr val="0000E0"/>
                </a:solidFill>
                <a:effectLst/>
                <a:latin typeface="Arial" panose="020B0604020202020204" pitchFamily="34" charset="0"/>
                <a:cs typeface="Arial" panose="020B0604020202020204" pitchFamily="34" charset="0"/>
              </a:rPr>
              <a:t>- Level  I and II to Foundational</a:t>
            </a:r>
          </a:p>
          <a:p>
            <a:pPr marL="347663" lvl="1" indent="-171450">
              <a:spcBef>
                <a:spcPts val="0"/>
              </a:spcBef>
              <a:buFont typeface="Arial" panose="020B0604020202020204" pitchFamily="34" charset="0"/>
              <a:buChar char="•"/>
              <a:tabLst>
                <a:tab pos="276225" algn="l"/>
              </a:tabLst>
            </a:pPr>
            <a:r>
              <a:rPr lang="en-US" sz="1200" b="1" dirty="0">
                <a:solidFill>
                  <a:srgbClr val="0000E0"/>
                </a:solidFill>
                <a:effectLst/>
                <a:latin typeface="Arial" panose="020B0604020202020204" pitchFamily="34" charset="0"/>
                <a:cs typeface="Arial" panose="020B0604020202020204" pitchFamily="34" charset="0"/>
              </a:rPr>
              <a:t>- Level III to Advanced</a:t>
            </a:r>
          </a:p>
          <a:p>
            <a:pPr marL="865188" lvl="1" indent="-112713">
              <a:spcBef>
                <a:spcPts val="0"/>
              </a:spcBef>
              <a:buFont typeface="Arial" panose="020B0604020202020204" pitchFamily="34" charset="0"/>
              <a:buChar char="•"/>
              <a:tabLst>
                <a:tab pos="276225" algn="l"/>
              </a:tabLst>
            </a:pPr>
            <a:endParaRPr lang="en-US" sz="1200" b="1" dirty="0">
              <a:solidFill>
                <a:srgbClr val="0000E0"/>
              </a:solidFill>
              <a:effectLst/>
              <a:latin typeface="Arial" panose="020B0604020202020204" pitchFamily="34" charset="0"/>
              <a:cs typeface="Arial" panose="020B0604020202020204" pitchFamily="34" charset="0"/>
            </a:endParaRPr>
          </a:p>
          <a:p>
            <a:pPr marL="122238" indent="-112713">
              <a:spcBef>
                <a:spcPts val="0"/>
              </a:spcBef>
              <a:buFont typeface="Arial" panose="020B0604020202020204" pitchFamily="34" charset="0"/>
              <a:buChar char="•"/>
              <a:tabLst>
                <a:tab pos="276225" algn="l"/>
              </a:tabLst>
            </a:pPr>
            <a:r>
              <a:rPr lang="en-US" sz="1600" b="1" dirty="0">
                <a:solidFill>
                  <a:srgbClr val="0000E0"/>
                </a:solidFill>
                <a:effectLst/>
                <a:latin typeface="Arial" panose="020B0604020202020204" pitchFamily="34" charset="0"/>
                <a:cs typeface="Arial" panose="020B0604020202020204" pitchFamily="34" charset="0"/>
              </a:rPr>
              <a:t>Program Management Level I is obsolete. There is no conversion option.</a:t>
            </a:r>
          </a:p>
          <a:p>
            <a:pPr marL="122238" indent="-112713">
              <a:spcBef>
                <a:spcPts val="0"/>
              </a:spcBef>
              <a:tabLst>
                <a:tab pos="276225" algn="l"/>
              </a:tabLst>
            </a:pPr>
            <a:endParaRPr lang="en-US" sz="1600" b="1" dirty="0">
              <a:solidFill>
                <a:srgbClr val="0000E0"/>
              </a:solidFill>
              <a:effectLst/>
              <a:latin typeface="Arial" panose="020B0604020202020204" pitchFamily="34" charset="0"/>
              <a:cs typeface="Arial" panose="020B0604020202020204" pitchFamily="34" charset="0"/>
            </a:endParaRPr>
          </a:p>
          <a:p>
            <a:pPr marL="122238" indent="-112713">
              <a:spcBef>
                <a:spcPts val="0"/>
              </a:spcBef>
              <a:buFont typeface="Arial" panose="020B0604020202020204" pitchFamily="34" charset="0"/>
              <a:buChar char="•"/>
              <a:tabLst>
                <a:tab pos="276225" algn="l"/>
              </a:tabLst>
            </a:pPr>
            <a:r>
              <a:rPr lang="en-US" sz="1600" b="1" dirty="0">
                <a:solidFill>
                  <a:srgbClr val="0000E0"/>
                </a:solidFill>
                <a:effectLst/>
                <a:latin typeface="Arial" panose="020B0604020202020204" pitchFamily="34" charset="0"/>
                <a:cs typeface="Arial" panose="020B0604020202020204" pitchFamily="34" charset="0"/>
              </a:rPr>
              <a:t>If your transcript in eDACM only shows your legacy certifications and did not transition to BtB Functional Area Certification, submit a trouble ticket in eDACM requesting to have your legacy certifications converted. </a:t>
            </a:r>
          </a:p>
          <a:p>
            <a:pPr marL="122238" indent="-112713">
              <a:spcBef>
                <a:spcPts val="0"/>
              </a:spcBef>
              <a:buFont typeface="Arial" panose="020B0604020202020204" pitchFamily="34" charset="0"/>
              <a:buChar char="•"/>
              <a:tabLst>
                <a:tab pos="276225" algn="l"/>
              </a:tabLst>
            </a:pPr>
            <a:endParaRPr lang="en-US" sz="1600" b="1" dirty="0">
              <a:solidFill>
                <a:srgbClr val="0000E0"/>
              </a:solidFill>
              <a:effectLst/>
              <a:latin typeface="Arial" panose="020B0604020202020204" pitchFamily="34" charset="0"/>
              <a:cs typeface="Arial" panose="020B0604020202020204" pitchFamily="34" charset="0"/>
            </a:endParaRPr>
          </a:p>
          <a:p>
            <a:pPr marL="122238" indent="-112713">
              <a:spcBef>
                <a:spcPts val="0"/>
              </a:spcBef>
              <a:buFont typeface="Arial" panose="020B0604020202020204" pitchFamily="34" charset="0"/>
              <a:buChar char="•"/>
              <a:tabLst>
                <a:tab pos="276225" algn="l"/>
              </a:tabLst>
            </a:pPr>
            <a:r>
              <a:rPr lang="en-US" sz="1600" b="1" dirty="0">
                <a:solidFill>
                  <a:srgbClr val="0000E0"/>
                </a:solidFill>
                <a:effectLst/>
                <a:latin typeface="Arial" panose="020B0604020202020204" pitchFamily="34" charset="0"/>
                <a:cs typeface="Arial" panose="020B0604020202020204" pitchFamily="34" charset="0"/>
              </a:rPr>
              <a:t>The above process has been verified for some in acquisition coded billets.</a:t>
            </a:r>
          </a:p>
          <a:p>
            <a:pPr marL="122238" indent="-112713">
              <a:spcBef>
                <a:spcPts val="0"/>
              </a:spcBef>
              <a:buFont typeface="Arial" panose="020B0604020202020204" pitchFamily="34" charset="0"/>
              <a:buChar char="•"/>
              <a:tabLst>
                <a:tab pos="276225" algn="l"/>
              </a:tabLst>
            </a:pPr>
            <a:endParaRPr lang="en-US" sz="1600" b="1" dirty="0">
              <a:solidFill>
                <a:srgbClr val="0000E0"/>
              </a:solidFill>
              <a:effectLst/>
              <a:latin typeface="Arial" panose="020B0604020202020204" pitchFamily="34" charset="0"/>
              <a:cs typeface="Arial" panose="020B0604020202020204" pitchFamily="34" charset="0"/>
            </a:endParaRPr>
          </a:p>
          <a:p>
            <a:pPr marL="122238" indent="-112713">
              <a:spcBef>
                <a:spcPts val="0"/>
              </a:spcBef>
              <a:buFont typeface="Arial" panose="020B0604020202020204" pitchFamily="34" charset="0"/>
              <a:buChar char="•"/>
              <a:tabLst>
                <a:tab pos="276225" algn="l"/>
              </a:tabLst>
            </a:pPr>
            <a:r>
              <a:rPr lang="en-US" sz="1600" b="1" dirty="0">
                <a:solidFill>
                  <a:srgbClr val="0000E0"/>
                </a:solidFill>
                <a:effectLst/>
                <a:latin typeface="Arial" panose="020B0604020202020204" pitchFamily="34" charset="0"/>
                <a:cs typeface="Arial" panose="020B0604020202020204" pitchFamily="34" charset="0"/>
              </a:rPr>
              <a:t>If your legacy certifications have not transitioned, or you run into barriers because you are not in a coded billet, do not worry, legacy certifications and the associated AQDs are still in your record to do no harm.</a:t>
            </a:r>
          </a:p>
          <a:p>
            <a:pPr marL="9525">
              <a:spcBef>
                <a:spcPts val="0"/>
              </a:spcBef>
              <a:tabLst>
                <a:tab pos="276225" algn="l"/>
              </a:tabLst>
            </a:pPr>
            <a:endParaRPr lang="en-US" sz="1600" b="1" dirty="0">
              <a:solidFill>
                <a:schemeClr val="accent5">
                  <a:lumMod val="50000"/>
                </a:schemeClr>
              </a:solidFill>
              <a:effectLst/>
              <a:latin typeface="Arial" panose="020B0604020202020204" pitchFamily="34" charset="0"/>
              <a:cs typeface="Arial" panose="020B0604020202020204" pitchFamily="34" charset="0"/>
            </a:endParaRPr>
          </a:p>
          <a:p>
            <a:pPr marL="122238" indent="-112713">
              <a:spcBef>
                <a:spcPts val="0"/>
              </a:spcBef>
              <a:buFont typeface="Arial" panose="020B0604020202020204" pitchFamily="34" charset="0"/>
              <a:buChar char="•"/>
              <a:tabLst>
                <a:tab pos="276225" algn="l"/>
              </a:tabLst>
            </a:pPr>
            <a:endParaRPr lang="en-US" sz="1600" b="1" dirty="0">
              <a:solidFill>
                <a:schemeClr val="accent5">
                  <a:lumMod val="50000"/>
                </a:schemeClr>
              </a:solidFill>
              <a:effectLst/>
              <a:latin typeface="Arial" panose="020B0604020202020204" pitchFamily="34" charset="0"/>
              <a:cs typeface="Arial" panose="020B0604020202020204" pitchFamily="34" charset="0"/>
            </a:endParaRPr>
          </a:p>
          <a:p>
            <a:pPr>
              <a:buFontTx/>
              <a:buChar char="-"/>
            </a:pPr>
            <a:endParaRPr lang="en-US" b="1" dirty="0">
              <a:solidFill>
                <a:schemeClr val="accent1">
                  <a:lumMod val="75000"/>
                </a:schemeClr>
              </a:solidFill>
              <a:effectLst/>
              <a:latin typeface="+mj-lt"/>
            </a:endParaRPr>
          </a:p>
        </p:txBody>
      </p:sp>
    </p:spTree>
    <p:extLst>
      <p:ext uri="{BB962C8B-B14F-4D97-AF65-F5344CB8AC3E}">
        <p14:creationId xmlns:p14="http://schemas.microsoft.com/office/powerpoint/2010/main" val="930213847"/>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07457"/>
            <a:ext cx="7543800" cy="695325"/>
          </a:xfrm>
        </p:spPr>
        <p:txBody>
          <a:bodyPr/>
          <a:lstStyle/>
          <a:p>
            <a:pPr algn="ctr"/>
            <a:r>
              <a:rPr lang="en-US" b="1" dirty="0">
                <a:solidFill>
                  <a:schemeClr val="tx1"/>
                </a:solidFill>
              </a:rPr>
              <a:t>50 percent credit toward AQD</a:t>
            </a:r>
            <a:r>
              <a:rPr lang="en-US" b="1" dirty="0">
                <a:solidFill>
                  <a:srgbClr val="FF0000"/>
                </a:solidFill>
              </a:rPr>
              <a:t>	</a:t>
            </a:r>
          </a:p>
        </p:txBody>
      </p:sp>
      <p:sp>
        <p:nvSpPr>
          <p:cNvPr id="3" name="Content Placeholder 2"/>
          <p:cNvSpPr>
            <a:spLocks noGrp="1"/>
          </p:cNvSpPr>
          <p:nvPr>
            <p:ph idx="1"/>
          </p:nvPr>
        </p:nvSpPr>
        <p:spPr>
          <a:xfrm>
            <a:off x="240801" y="1417246"/>
            <a:ext cx="8077200" cy="4114800"/>
          </a:xfrm>
        </p:spPr>
        <p:txBody>
          <a:bodyPr/>
          <a:lstStyle/>
          <a:p>
            <a:pPr marL="0" indent="0">
              <a:buNone/>
            </a:pPr>
            <a:r>
              <a:rPr lang="en-US" sz="1800" b="1" dirty="0">
                <a:solidFill>
                  <a:srgbClr val="0000E0"/>
                </a:solidFill>
                <a:effectLst/>
                <a:latin typeface="Arial" panose="020B0604020202020204" pitchFamily="34" charset="0"/>
                <a:cs typeface="Arial" panose="020B0604020202020204" pitchFamily="34" charset="0"/>
              </a:rPr>
              <a:t>How do I request 50 percent credit toward AQD certification?</a:t>
            </a:r>
          </a:p>
          <a:p>
            <a:endParaRPr lang="en-US" sz="1200" b="1" dirty="0">
              <a:solidFill>
                <a:srgbClr val="0000E0"/>
              </a:solidFill>
              <a:effectLst/>
              <a:latin typeface="Arial" panose="020B0604020202020204" pitchFamily="34" charset="0"/>
              <a:cs typeface="Arial" panose="020B0604020202020204" pitchFamily="34" charset="0"/>
            </a:endParaRPr>
          </a:p>
          <a:p>
            <a:endParaRPr lang="en-US" sz="1200" b="1" dirty="0">
              <a:solidFill>
                <a:srgbClr val="0000E0"/>
              </a:solidFill>
              <a:effectLst/>
              <a:latin typeface="Arial" panose="020B0604020202020204" pitchFamily="34" charset="0"/>
              <a:cs typeface="Arial" panose="020B0604020202020204" pitchFamily="34" charset="0"/>
            </a:endParaRPr>
          </a:p>
          <a:p>
            <a:endParaRPr lang="en-US" sz="1200" b="1" dirty="0">
              <a:solidFill>
                <a:srgbClr val="0000E0"/>
              </a:solidFill>
              <a:effectLst/>
              <a:latin typeface="Arial" panose="020B0604020202020204" pitchFamily="34" charset="0"/>
              <a:cs typeface="Arial" panose="020B0604020202020204" pitchFamily="34" charset="0"/>
            </a:endParaRPr>
          </a:p>
          <a:p>
            <a:pPr marL="342900" indent="-342900">
              <a:spcBef>
                <a:spcPts val="600"/>
              </a:spcBef>
              <a:buFont typeface="+mj-lt"/>
              <a:buAutoNum type="arabicPeriod"/>
            </a:pPr>
            <a:r>
              <a:rPr lang="en-US" sz="1500" b="1" dirty="0">
                <a:solidFill>
                  <a:srgbClr val="0000E0"/>
                </a:solidFill>
                <a:effectLst/>
                <a:latin typeface="Arial" panose="020B0604020202020204" pitchFamily="34" charset="0"/>
                <a:cs typeface="Arial" panose="020B0604020202020204" pitchFamily="34" charset="0"/>
              </a:rPr>
              <a:t>Complete all certification requirements.</a:t>
            </a:r>
          </a:p>
          <a:p>
            <a:pPr marL="342900" indent="-342900">
              <a:spcBef>
                <a:spcPts val="600"/>
              </a:spcBef>
              <a:buFont typeface="+mj-lt"/>
              <a:buAutoNum type="arabicPeriod"/>
            </a:pPr>
            <a:r>
              <a:rPr lang="en-US" sz="1500" b="1" dirty="0">
                <a:solidFill>
                  <a:srgbClr val="0000E0"/>
                </a:solidFill>
                <a:effectLst/>
                <a:latin typeface="Arial" panose="020B0604020202020204" pitchFamily="34" charset="0"/>
                <a:cs typeface="Arial" panose="020B0604020202020204" pitchFamily="34" charset="0"/>
              </a:rPr>
              <a:t>Submit a waiver request letter to DACM via the Detailer (sample letter next slide).</a:t>
            </a:r>
          </a:p>
          <a:p>
            <a:pPr marL="342900" indent="-342900">
              <a:spcBef>
                <a:spcPts val="600"/>
              </a:spcBef>
              <a:buFont typeface="+mj-lt"/>
              <a:buAutoNum type="arabicPeriod"/>
            </a:pPr>
            <a:r>
              <a:rPr lang="en-US" sz="1500" b="1" dirty="0">
                <a:solidFill>
                  <a:srgbClr val="0000E0"/>
                </a:solidFill>
                <a:effectLst/>
                <a:latin typeface="Arial" panose="020B0604020202020204" pitchFamily="34" charset="0"/>
                <a:cs typeface="Arial" panose="020B0604020202020204" pitchFamily="34" charset="0"/>
              </a:rPr>
              <a:t>Recommendation letter from your COC.</a:t>
            </a:r>
          </a:p>
          <a:p>
            <a:pPr marL="342900" indent="-342900">
              <a:spcBef>
                <a:spcPts val="600"/>
              </a:spcBef>
              <a:buFont typeface="+mj-lt"/>
              <a:buAutoNum type="arabicPeriod"/>
            </a:pPr>
            <a:r>
              <a:rPr lang="en-US" sz="1500" b="1" dirty="0">
                <a:solidFill>
                  <a:srgbClr val="0000E0"/>
                </a:solidFill>
                <a:effectLst/>
                <a:latin typeface="Arial" panose="020B0604020202020204" pitchFamily="34" charset="0"/>
                <a:cs typeface="Arial" panose="020B0604020202020204" pitchFamily="34" charset="0"/>
              </a:rPr>
              <a:t>Explain in detail the work performed in support of the AQD requested.  </a:t>
            </a:r>
          </a:p>
          <a:p>
            <a:pPr marL="342900" indent="-342900">
              <a:spcBef>
                <a:spcPts val="600"/>
              </a:spcBef>
              <a:buFont typeface="+mj-lt"/>
              <a:buAutoNum type="arabicPeriod"/>
            </a:pPr>
            <a:r>
              <a:rPr lang="en-US" sz="1500" b="1" dirty="0">
                <a:solidFill>
                  <a:srgbClr val="0000E0"/>
                </a:solidFill>
                <a:effectLst/>
                <a:latin typeface="Arial" panose="020B0604020202020204" pitchFamily="34" charset="0"/>
                <a:cs typeface="Arial" panose="020B0604020202020204" pitchFamily="34" charset="0"/>
              </a:rPr>
              <a:t>Enclose the applicable Position Category Description (PCD) for the AQD.</a:t>
            </a:r>
          </a:p>
          <a:p>
            <a:pPr marL="342900" indent="-342900">
              <a:spcBef>
                <a:spcPts val="600"/>
              </a:spcBef>
              <a:buFont typeface="+mj-lt"/>
              <a:buAutoNum type="arabicPeriod"/>
            </a:pPr>
            <a:r>
              <a:rPr lang="en-US" sz="1500" b="1" dirty="0">
                <a:solidFill>
                  <a:srgbClr val="0000E0"/>
                </a:solidFill>
                <a:effectLst/>
                <a:latin typeface="Arial" panose="020B0604020202020204" pitchFamily="34" charset="0"/>
                <a:cs typeface="Arial" panose="020B0604020202020204" pitchFamily="34" charset="0"/>
              </a:rPr>
              <a:t>Enclose a copy of your DAWIA transcript to show proof of completed training.</a:t>
            </a:r>
          </a:p>
          <a:p>
            <a:pPr marL="342900" indent="-342900">
              <a:spcBef>
                <a:spcPts val="600"/>
              </a:spcBef>
              <a:buFont typeface="+mj-lt"/>
              <a:buAutoNum type="arabicPeriod"/>
            </a:pPr>
            <a:r>
              <a:rPr lang="en-US" sz="1500" b="1" dirty="0">
                <a:solidFill>
                  <a:srgbClr val="0000E0"/>
                </a:solidFill>
                <a:effectLst/>
                <a:latin typeface="Arial" panose="020B0604020202020204" pitchFamily="34" charset="0"/>
                <a:cs typeface="Arial" panose="020B0604020202020204" pitchFamily="34" charset="0"/>
              </a:rPr>
              <a:t>Provide documented proof of work performed in the AQD field (Fitness Reports).  FITREP bullets should match bullets provided in your letter.  Remove/cover SSNs on FITREPs.  The PCD defines what is acquisition work and language.</a:t>
            </a:r>
          </a:p>
          <a:p>
            <a:pPr marL="342900" indent="-342900">
              <a:spcBef>
                <a:spcPts val="600"/>
              </a:spcBef>
              <a:buFont typeface="+mj-lt"/>
              <a:buAutoNum type="arabicPeriod"/>
            </a:pPr>
            <a:r>
              <a:rPr lang="en-US" sz="1500" b="1" dirty="0">
                <a:solidFill>
                  <a:srgbClr val="0000E0"/>
                </a:solidFill>
                <a:effectLst/>
                <a:latin typeface="Arial" panose="020B0604020202020204" pitchFamily="34" charset="0"/>
                <a:cs typeface="Arial" panose="020B0604020202020204" pitchFamily="34" charset="0"/>
              </a:rPr>
              <a:t>Email your complete package to Detailer at 43_1ldo-cwo_dtlr.fct@navy.mil in one single  continuous PDF document.   </a:t>
            </a:r>
          </a:p>
          <a:p>
            <a:pPr marL="1085850" lvl="1" indent="-342900">
              <a:spcBef>
                <a:spcPts val="600"/>
              </a:spcBef>
              <a:buFont typeface="+mj-lt"/>
              <a:buAutoNum type="arabicPeriod"/>
            </a:pPr>
            <a:endParaRPr lang="en-US" sz="100" b="1" dirty="0">
              <a:solidFill>
                <a:schemeClr val="accent1">
                  <a:lumMod val="75000"/>
                </a:schemeClr>
              </a:solidFill>
              <a:effectLst/>
              <a:latin typeface="Arial" panose="020B0604020202020204" pitchFamily="34" charset="0"/>
              <a:cs typeface="Arial" panose="020B0604020202020204" pitchFamily="34" charset="0"/>
            </a:endParaRPr>
          </a:p>
          <a:p>
            <a:pPr marL="1085850" lvl="1" indent="-342900">
              <a:spcBef>
                <a:spcPts val="600"/>
              </a:spcBef>
              <a:buFont typeface="+mj-lt"/>
              <a:buAutoNum type="arabicPeriod"/>
            </a:pPr>
            <a:endParaRPr lang="en-US" sz="100" b="1" dirty="0">
              <a:solidFill>
                <a:schemeClr val="accent1">
                  <a:lumMod val="75000"/>
                </a:schemeClr>
              </a:solidFill>
              <a:effectLst/>
              <a:latin typeface="Arial" panose="020B0604020202020204" pitchFamily="34" charset="0"/>
              <a:cs typeface="Arial" panose="020B0604020202020204" pitchFamily="34" charset="0"/>
            </a:endParaRPr>
          </a:p>
          <a:p>
            <a:endParaRPr lang="en-US" b="1" dirty="0">
              <a:solidFill>
                <a:schemeClr val="accent1">
                  <a:lumMod val="75000"/>
                </a:schemeClr>
              </a:solidFill>
              <a:effectLst/>
              <a:latin typeface="+mj-lt"/>
            </a:endParaRPr>
          </a:p>
        </p:txBody>
      </p:sp>
      <p:sp>
        <p:nvSpPr>
          <p:cNvPr id="4" name="TextBox 3"/>
          <p:cNvSpPr txBox="1"/>
          <p:nvPr/>
        </p:nvSpPr>
        <p:spPr>
          <a:xfrm>
            <a:off x="-86855" y="1770270"/>
            <a:ext cx="7848599" cy="646331"/>
          </a:xfrm>
          <a:prstGeom prst="rect">
            <a:avLst/>
          </a:prstGeom>
          <a:noFill/>
        </p:spPr>
        <p:txBody>
          <a:bodyPr wrap="square" rtlCol="0">
            <a:spAutoFit/>
          </a:bodyPr>
          <a:lstStyle/>
          <a:p>
            <a:r>
              <a:rPr lang="en-US" sz="1200" b="1" kern="0" dirty="0">
                <a:solidFill>
                  <a:srgbClr val="FF0000"/>
                </a:solidFill>
                <a:latin typeface="Arial" panose="020B0604020202020204" pitchFamily="34" charset="0"/>
                <a:cs typeface="Arial" panose="020B0604020202020204" pitchFamily="34" charset="0"/>
              </a:rPr>
              <a:t>The 50 percent credit will be examined when you submit your request for certification after you have completed all other education requirements and time.  You will not see the time on your transcript, if approved you will be granted certification.  Recommend phoning before proceeding. </a:t>
            </a:r>
            <a:r>
              <a:rPr lang="en-US" sz="1200" b="1" kern="0" dirty="0">
                <a:solidFill>
                  <a:srgbClr val="000099"/>
                </a:solidFill>
                <a:latin typeface="Arial" panose="020B0604020202020204" pitchFamily="34" charset="0"/>
                <a:cs typeface="Arial" panose="020B0604020202020204" pitchFamily="34" charset="0"/>
              </a:rPr>
              <a:t>Process:</a:t>
            </a:r>
            <a:endParaRPr lang="en-US" dirty="0"/>
          </a:p>
        </p:txBody>
      </p:sp>
      <p:sp>
        <p:nvSpPr>
          <p:cNvPr id="5" name="TextBox 4"/>
          <p:cNvSpPr txBox="1"/>
          <p:nvPr/>
        </p:nvSpPr>
        <p:spPr>
          <a:xfrm>
            <a:off x="0" y="6396519"/>
            <a:ext cx="9144000" cy="400110"/>
          </a:xfrm>
          <a:prstGeom prst="rect">
            <a:avLst/>
          </a:prstGeom>
          <a:solidFill>
            <a:srgbClr val="0337C6"/>
          </a:solidFill>
        </p:spPr>
        <p:txBody>
          <a:bodyPr wrap="square" rtlCol="0">
            <a:spAutoFit/>
          </a:bodyPr>
          <a:lstStyle/>
          <a:p>
            <a:pPr algn="ctr"/>
            <a:r>
              <a:rPr lang="en-US" sz="2000" b="1" dirty="0">
                <a:solidFill>
                  <a:schemeClr val="bg1"/>
                </a:solidFill>
              </a:rPr>
              <a:t>Left a billet that is now acquisition coded?  You may be able to request time!</a:t>
            </a:r>
          </a:p>
        </p:txBody>
      </p:sp>
      <p:sp>
        <p:nvSpPr>
          <p:cNvPr id="6" name="TextBox 5"/>
          <p:cNvSpPr txBox="1"/>
          <p:nvPr/>
        </p:nvSpPr>
        <p:spPr>
          <a:xfrm>
            <a:off x="7791870" y="3931820"/>
            <a:ext cx="1433020" cy="523220"/>
          </a:xfrm>
          <a:prstGeom prst="rect">
            <a:avLst/>
          </a:prstGeom>
          <a:noFill/>
        </p:spPr>
        <p:txBody>
          <a:bodyPr wrap="square" rtlCol="0">
            <a:spAutoFit/>
          </a:bodyPr>
          <a:lstStyle/>
          <a:p>
            <a:pPr algn="ctr"/>
            <a:r>
              <a:rPr lang="en-US" sz="1400" b="1" dirty="0">
                <a:solidFill>
                  <a:srgbClr val="0337C6"/>
                </a:solidFill>
              </a:rPr>
              <a:t>Sustainment work</a:t>
            </a:r>
          </a:p>
        </p:txBody>
      </p:sp>
      <p:sp>
        <p:nvSpPr>
          <p:cNvPr id="8" name="TextBox 7"/>
          <p:cNvSpPr txBox="1"/>
          <p:nvPr/>
        </p:nvSpPr>
        <p:spPr>
          <a:xfrm>
            <a:off x="7889405" y="2474174"/>
            <a:ext cx="1433020" cy="523220"/>
          </a:xfrm>
          <a:prstGeom prst="rect">
            <a:avLst/>
          </a:prstGeom>
          <a:noFill/>
        </p:spPr>
        <p:txBody>
          <a:bodyPr wrap="square" rtlCol="0">
            <a:spAutoFit/>
          </a:bodyPr>
          <a:lstStyle/>
          <a:p>
            <a:pPr algn="ctr"/>
            <a:r>
              <a:rPr lang="en-US" sz="1400" b="1" dirty="0">
                <a:solidFill>
                  <a:srgbClr val="0337C6"/>
                </a:solidFill>
              </a:rPr>
              <a:t>12 IPS</a:t>
            </a:r>
          </a:p>
          <a:p>
            <a:pPr algn="ctr"/>
            <a:r>
              <a:rPr lang="en-US" sz="1400" b="1" dirty="0">
                <a:solidFill>
                  <a:srgbClr val="0337C6"/>
                </a:solidFill>
              </a:rPr>
              <a:t>Elements</a:t>
            </a:r>
          </a:p>
        </p:txBody>
      </p:sp>
      <p:sp>
        <p:nvSpPr>
          <p:cNvPr id="9" name="Smiley Face 8"/>
          <p:cNvSpPr/>
          <p:nvPr/>
        </p:nvSpPr>
        <p:spPr bwMode="auto">
          <a:xfrm>
            <a:off x="8046983" y="2009408"/>
            <a:ext cx="1117864" cy="1294228"/>
          </a:xfrm>
          <a:prstGeom prst="smileyFace">
            <a:avLst/>
          </a:prstGeom>
          <a:solidFill>
            <a:srgbClr val="00B050">
              <a:alpha val="25000"/>
            </a:srgb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bg2"/>
              </a:solidFill>
              <a:effectLst/>
              <a:latin typeface="Times New Roman" pitchFamily="18" charset="0"/>
            </a:endParaRPr>
          </a:p>
        </p:txBody>
      </p:sp>
      <p:sp>
        <p:nvSpPr>
          <p:cNvPr id="10" name="Smiley Face 9"/>
          <p:cNvSpPr/>
          <p:nvPr/>
        </p:nvSpPr>
        <p:spPr bwMode="auto">
          <a:xfrm>
            <a:off x="7954957" y="3492482"/>
            <a:ext cx="1106841" cy="1175090"/>
          </a:xfrm>
          <a:prstGeom prst="smileyFace">
            <a:avLst>
              <a:gd name="adj" fmla="val -4653"/>
            </a:avLst>
          </a:prstGeom>
          <a:solidFill>
            <a:srgbClr val="FF0000">
              <a:alpha val="25000"/>
            </a:srgb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bg2"/>
              </a:solidFill>
              <a:effectLst/>
              <a:latin typeface="Times New Roman" pitchFamily="18" charset="0"/>
            </a:endParaRPr>
          </a:p>
        </p:txBody>
      </p:sp>
      <p:pic>
        <p:nvPicPr>
          <p:cNvPr id="7" name="Picture 6"/>
          <p:cNvPicPr>
            <a:picLocks noChangeAspect="1"/>
          </p:cNvPicPr>
          <p:nvPr/>
        </p:nvPicPr>
        <p:blipFill>
          <a:blip r:embed="rId2"/>
          <a:stretch>
            <a:fillRect/>
          </a:stretch>
        </p:blipFill>
        <p:spPr>
          <a:xfrm>
            <a:off x="7498954" y="1203751"/>
            <a:ext cx="1638095" cy="676190"/>
          </a:xfrm>
          <a:prstGeom prst="rect">
            <a:avLst/>
          </a:prstGeom>
        </p:spPr>
      </p:pic>
    </p:spTree>
    <p:extLst>
      <p:ext uri="{BB962C8B-B14F-4D97-AF65-F5344CB8AC3E}">
        <p14:creationId xmlns:p14="http://schemas.microsoft.com/office/powerpoint/2010/main" val="259856545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6445250" cy="1123950"/>
          </a:xfrm>
        </p:spPr>
        <p:txBody>
          <a:bodyPr/>
          <a:lstStyle/>
          <a:p>
            <a:r>
              <a:rPr lang="en-US" b="1" dirty="0">
                <a:solidFill>
                  <a:schemeClr val="tx1"/>
                </a:solidFill>
              </a:rPr>
              <a:t>Sample AQD Letter</a:t>
            </a:r>
          </a:p>
        </p:txBody>
      </p:sp>
      <p:sp>
        <p:nvSpPr>
          <p:cNvPr id="3" name="Content Placeholder 2"/>
          <p:cNvSpPr>
            <a:spLocks noGrp="1"/>
          </p:cNvSpPr>
          <p:nvPr>
            <p:ph idx="1"/>
          </p:nvPr>
        </p:nvSpPr>
        <p:spPr>
          <a:xfrm>
            <a:off x="228600" y="1828800"/>
            <a:ext cx="8610600" cy="4572000"/>
          </a:xfrm>
        </p:spPr>
        <p:txBody>
          <a:bodyPr/>
          <a:lstStyle/>
          <a:p>
            <a:pPr marL="0" indent="0">
              <a:buNone/>
            </a:pPr>
            <a:endParaRPr lang="en-US" dirty="0">
              <a:solidFill>
                <a:schemeClr val="accent5">
                  <a:lumMod val="50000"/>
                </a:schemeClr>
              </a:solidFill>
              <a:effectLst>
                <a:outerShdw blurRad="38100" dist="38100" dir="2700000" algn="tl">
                  <a:srgbClr val="000000">
                    <a:alpha val="43137"/>
                  </a:srgbClr>
                </a:outerShdw>
              </a:effectLst>
            </a:endParaRPr>
          </a:p>
          <a:p>
            <a:pPr>
              <a:buFontTx/>
              <a:buChar char="-"/>
            </a:pPr>
            <a:endParaRPr lang="en-US" dirty="0">
              <a:solidFill>
                <a:schemeClr val="accent5">
                  <a:lumMod val="50000"/>
                </a:schemeClr>
              </a:solidFill>
              <a:effectLst>
                <a:outerShdw blurRad="38100" dist="38100" dir="2700000" algn="tl">
                  <a:srgbClr val="000000">
                    <a:alpha val="43137"/>
                  </a:srgbClr>
                </a:outerShdw>
              </a:effectLst>
            </a:endParaRPr>
          </a:p>
          <a:p>
            <a:pPr>
              <a:buFontTx/>
              <a:buChar char="-"/>
            </a:pPr>
            <a:endParaRPr lang="en-US" dirty="0">
              <a:solidFill>
                <a:schemeClr val="accent5">
                  <a:lumMod val="50000"/>
                </a:schemeClr>
              </a:solidFill>
              <a:effectLst>
                <a:outerShdw blurRad="38100" dist="38100" dir="2700000" algn="tl">
                  <a:srgbClr val="000000">
                    <a:alpha val="43137"/>
                  </a:srgbClr>
                </a:outerShdw>
              </a:effectLst>
            </a:endParaRPr>
          </a:p>
          <a:p>
            <a:pPr>
              <a:buFontTx/>
              <a:buChar char="-"/>
            </a:pPr>
            <a:endParaRPr lang="en-US" dirty="0">
              <a:solidFill>
                <a:schemeClr val="accent5">
                  <a:lumMod val="50000"/>
                </a:schemeClr>
              </a:solidFill>
              <a:effectLst>
                <a:outerShdw blurRad="38100" dist="38100" dir="2700000" algn="tl">
                  <a:srgbClr val="000000">
                    <a:alpha val="43137"/>
                  </a:srgbClr>
                </a:outerShdw>
              </a:effectLst>
            </a:endParaRPr>
          </a:p>
        </p:txBody>
      </p:sp>
      <p:grpSp>
        <p:nvGrpSpPr>
          <p:cNvPr id="8" name="Group 7"/>
          <p:cNvGrpSpPr/>
          <p:nvPr/>
        </p:nvGrpSpPr>
        <p:grpSpPr>
          <a:xfrm>
            <a:off x="1295400" y="1295400"/>
            <a:ext cx="6300300" cy="5029200"/>
            <a:chOff x="990600" y="1752600"/>
            <a:chExt cx="6300300" cy="502920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752600"/>
              <a:ext cx="6300300" cy="5029200"/>
            </a:xfrm>
            <a:prstGeom prst="rect">
              <a:avLst/>
            </a:prstGeom>
          </p:spPr>
        </p:pic>
        <p:sp>
          <p:nvSpPr>
            <p:cNvPr id="6" name="TextBox 5"/>
            <p:cNvSpPr txBox="1"/>
            <p:nvPr/>
          </p:nvSpPr>
          <p:spPr>
            <a:xfrm>
              <a:off x="990600" y="2667000"/>
              <a:ext cx="6300300" cy="276999"/>
            </a:xfrm>
            <a:prstGeom prst="rect">
              <a:avLst/>
            </a:prstGeom>
            <a:solidFill>
              <a:schemeClr val="bg1"/>
            </a:solidFill>
          </p:spPr>
          <p:txBody>
            <a:bodyPr wrap="square" rtlCol="0">
              <a:spAutoFit/>
            </a:bodyPr>
            <a:lstStyle/>
            <a:p>
              <a:r>
                <a:rPr lang="en-US" sz="1200" dirty="0"/>
                <a:t>Subj: REQUEST FOR EXPERIENCE IN LIFE CYCLE LOGISTICS CERTIFICATION</a:t>
              </a:r>
            </a:p>
          </p:txBody>
        </p:sp>
      </p:grpSp>
    </p:spTree>
    <p:extLst>
      <p:ext uri="{BB962C8B-B14F-4D97-AF65-F5344CB8AC3E}">
        <p14:creationId xmlns:p14="http://schemas.microsoft.com/office/powerpoint/2010/main" val="2851087094"/>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0050" y="92528"/>
            <a:ext cx="6445250" cy="1123950"/>
          </a:xfrm>
        </p:spPr>
        <p:txBody>
          <a:bodyPr/>
          <a:lstStyle/>
          <a:p>
            <a:r>
              <a:rPr lang="en-US" b="1" dirty="0">
                <a:solidFill>
                  <a:schemeClr val="tx1"/>
                </a:solidFill>
              </a:rPr>
              <a:t>LCL PCD</a:t>
            </a:r>
          </a:p>
        </p:txBody>
      </p:sp>
      <p:sp>
        <p:nvSpPr>
          <p:cNvPr id="3" name="Content Placeholder 2"/>
          <p:cNvSpPr>
            <a:spLocks noGrp="1"/>
          </p:cNvSpPr>
          <p:nvPr>
            <p:ph idx="1"/>
          </p:nvPr>
        </p:nvSpPr>
        <p:spPr>
          <a:xfrm>
            <a:off x="533400" y="1676400"/>
            <a:ext cx="8077200" cy="5181600"/>
          </a:xfrm>
        </p:spPr>
        <p:txBody>
          <a:bodyPr/>
          <a:lstStyle/>
          <a:p>
            <a:pPr marL="0" indent="0">
              <a:buNone/>
            </a:pPr>
            <a:r>
              <a:rPr lang="en-US" sz="2400" dirty="0">
                <a:solidFill>
                  <a:schemeClr val="accent5">
                    <a:lumMod val="50000"/>
                  </a:schemeClr>
                </a:solidFill>
              </a:rPr>
              <a:t>                     </a:t>
            </a:r>
            <a:r>
              <a:rPr lang="en-US" sz="2000" dirty="0">
                <a:solidFill>
                  <a:schemeClr val="accent5">
                    <a:lumMod val="50000"/>
                  </a:schemeClr>
                </a:solidFill>
              </a:rPr>
              <a:t>	</a:t>
            </a:r>
            <a:endParaRPr lang="en-US" sz="1600" dirty="0">
              <a:solidFill>
                <a:schemeClr val="accent5">
                  <a:lumMod val="50000"/>
                </a:schemeClr>
              </a:solidFill>
              <a:effectLst/>
              <a:ea typeface="Calibri"/>
              <a:cs typeface="Times New Roman"/>
            </a:endParaRPr>
          </a:p>
          <a:p>
            <a:pPr lvl="1">
              <a:lnSpc>
                <a:spcPct val="115000"/>
              </a:lnSpc>
              <a:spcBef>
                <a:spcPts val="0"/>
              </a:spcBef>
              <a:spcAft>
                <a:spcPts val="0"/>
              </a:spcAft>
              <a:buFont typeface="Courier New" panose="02070309020205020404" pitchFamily="49" charset="0"/>
              <a:buChar char="o"/>
            </a:pPr>
            <a:r>
              <a:rPr lang="en-US" dirty="0">
                <a:solidFill>
                  <a:schemeClr val="accent5">
                    <a:lumMod val="50000"/>
                  </a:schemeClr>
                </a:solidFill>
                <a:effectLst/>
                <a:ea typeface="Calibri"/>
                <a:cs typeface="Times New Roman"/>
              </a:rPr>
              <a:t>              </a:t>
            </a:r>
          </a:p>
          <a:p>
            <a:pPr lvl="1">
              <a:lnSpc>
                <a:spcPct val="115000"/>
              </a:lnSpc>
              <a:spcBef>
                <a:spcPts val="0"/>
              </a:spcBef>
              <a:spcAft>
                <a:spcPts val="0"/>
              </a:spcAft>
              <a:buFont typeface="Courier New" panose="02070309020205020404" pitchFamily="49" charset="0"/>
              <a:buChar char="o"/>
            </a:pPr>
            <a:endParaRPr lang="en-US" dirty="0">
              <a:solidFill>
                <a:schemeClr val="accent5">
                  <a:lumMod val="50000"/>
                </a:schemeClr>
              </a:solidFill>
              <a:effectLst/>
              <a:ea typeface="Calibri"/>
              <a:cs typeface="Times New Roman"/>
            </a:endParaRPr>
          </a:p>
          <a:p>
            <a:pPr lvl="1">
              <a:lnSpc>
                <a:spcPct val="115000"/>
              </a:lnSpc>
              <a:spcBef>
                <a:spcPts val="0"/>
              </a:spcBef>
              <a:spcAft>
                <a:spcPts val="0"/>
              </a:spcAft>
              <a:buFont typeface="Courier New" panose="02070309020205020404" pitchFamily="49" charset="0"/>
              <a:buChar char="o"/>
            </a:pPr>
            <a:endParaRPr lang="en-US" sz="1100" dirty="0">
              <a:solidFill>
                <a:schemeClr val="accent5">
                  <a:lumMod val="50000"/>
                </a:schemeClr>
              </a:solidFill>
              <a:effectLst/>
              <a:ea typeface="Calibri"/>
              <a:cs typeface="Times New Roman"/>
            </a:endParaRPr>
          </a:p>
          <a:p>
            <a:pPr lvl="1">
              <a:lnSpc>
                <a:spcPct val="115000"/>
              </a:lnSpc>
              <a:spcBef>
                <a:spcPts val="0"/>
              </a:spcBef>
              <a:spcAft>
                <a:spcPts val="0"/>
              </a:spcAft>
              <a:buFont typeface="Courier New" panose="02070309020205020404" pitchFamily="49" charset="0"/>
              <a:buChar char="o"/>
            </a:pPr>
            <a:endParaRPr lang="en-US" sz="1100" dirty="0">
              <a:solidFill>
                <a:schemeClr val="accent5">
                  <a:lumMod val="50000"/>
                </a:schemeClr>
              </a:solidFill>
              <a:effectLst/>
              <a:ea typeface="Calibri"/>
              <a:cs typeface="Times New Roman"/>
            </a:endParaRPr>
          </a:p>
          <a:p>
            <a:pPr lvl="1">
              <a:lnSpc>
                <a:spcPct val="115000"/>
              </a:lnSpc>
              <a:spcBef>
                <a:spcPts val="0"/>
              </a:spcBef>
              <a:spcAft>
                <a:spcPts val="0"/>
              </a:spcAft>
              <a:buFont typeface="Courier New" panose="02070309020205020404" pitchFamily="49" charset="0"/>
              <a:buChar char="o"/>
            </a:pPr>
            <a:endParaRPr lang="en-US" sz="1600" dirty="0">
              <a:solidFill>
                <a:schemeClr val="accent5">
                  <a:lumMod val="50000"/>
                </a:schemeClr>
              </a:solidFill>
              <a:effectLst/>
              <a:ea typeface="Calibri"/>
              <a:cs typeface="Times New Roman"/>
            </a:endParaRPr>
          </a:p>
          <a:p>
            <a:pPr lvl="1">
              <a:lnSpc>
                <a:spcPct val="115000"/>
              </a:lnSpc>
              <a:spcBef>
                <a:spcPts val="0"/>
              </a:spcBef>
              <a:spcAft>
                <a:spcPts val="1000"/>
              </a:spcAft>
              <a:buFont typeface="Wingdings" panose="05000000000000000000" pitchFamily="2" charset="2"/>
              <a:buChar char="Ø"/>
            </a:pPr>
            <a:endParaRPr lang="en-US" sz="1000" dirty="0">
              <a:solidFill>
                <a:schemeClr val="accent5">
                  <a:lumMod val="50000"/>
                </a:schemeClr>
              </a:solidFill>
            </a:endParaRPr>
          </a:p>
        </p:txBody>
      </p:sp>
      <p:pic>
        <p:nvPicPr>
          <p:cNvPr id="8" name="Picture 7" descr="Text&#10;&#10;Description automatically generated">
            <a:extLst>
              <a:ext uri="{FF2B5EF4-FFF2-40B4-BE49-F238E27FC236}">
                <a16:creationId xmlns:a16="http://schemas.microsoft.com/office/drawing/2014/main" id="{C388D79C-3F6A-6DE9-8339-0BEED24D2D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066800"/>
            <a:ext cx="6629400" cy="5331278"/>
          </a:xfrm>
          <a:prstGeom prst="rect">
            <a:avLst/>
          </a:prstGeom>
        </p:spPr>
      </p:pic>
    </p:spTree>
    <p:extLst>
      <p:ext uri="{BB962C8B-B14F-4D97-AF65-F5344CB8AC3E}">
        <p14:creationId xmlns:p14="http://schemas.microsoft.com/office/powerpoint/2010/main" val="3193142985"/>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7590" y="16476"/>
            <a:ext cx="6728820" cy="1123950"/>
          </a:xfrm>
        </p:spPr>
        <p:txBody>
          <a:bodyPr/>
          <a:lstStyle/>
          <a:p>
            <a:pPr>
              <a:defRPr/>
            </a:pPr>
            <a:r>
              <a:rPr lang="en-US" b="1" dirty="0">
                <a:solidFill>
                  <a:schemeClr val="tx1"/>
                </a:solidFill>
              </a:rPr>
              <a:t>Education</a:t>
            </a:r>
          </a:p>
        </p:txBody>
      </p:sp>
      <p:sp>
        <p:nvSpPr>
          <p:cNvPr id="3" name="Content Placeholder 2"/>
          <p:cNvSpPr>
            <a:spLocks noGrp="1"/>
          </p:cNvSpPr>
          <p:nvPr>
            <p:ph idx="1"/>
          </p:nvPr>
        </p:nvSpPr>
        <p:spPr>
          <a:xfrm>
            <a:off x="228600" y="1295400"/>
            <a:ext cx="8686800" cy="4800600"/>
          </a:xfrm>
        </p:spPr>
        <p:txBody>
          <a:bodyPr/>
          <a:lstStyle/>
          <a:p>
            <a:pPr>
              <a:buFont typeface="Arial" panose="020B0604020202020204" pitchFamily="34" charset="0"/>
              <a:buChar char="•"/>
              <a:defRPr/>
            </a:pPr>
            <a:r>
              <a:rPr lang="en-US" sz="1800" b="1" dirty="0">
                <a:solidFill>
                  <a:srgbClr val="0000E0"/>
                </a:solidFill>
              </a:rPr>
              <a:t> Sustained superior performance is still the most important aspect of your career.  However, education is important! </a:t>
            </a:r>
          </a:p>
          <a:p>
            <a:pPr>
              <a:buFont typeface="Arial" panose="020B0604020202020204" pitchFamily="34" charset="0"/>
              <a:buChar char="•"/>
              <a:defRPr/>
            </a:pPr>
            <a:endParaRPr lang="en-US" sz="1800" b="1" dirty="0">
              <a:solidFill>
                <a:srgbClr val="0000E0"/>
              </a:solidFill>
            </a:endParaRPr>
          </a:p>
          <a:p>
            <a:pPr>
              <a:buFont typeface="Arial" panose="020B0604020202020204" pitchFamily="34" charset="0"/>
              <a:buChar char="•"/>
              <a:defRPr/>
            </a:pPr>
            <a:r>
              <a:rPr lang="en-US" sz="1800" b="1" dirty="0">
                <a:solidFill>
                  <a:srgbClr val="0000E0"/>
                </a:solidFill>
              </a:rPr>
              <a:t> As you promote having a degree becomes more critical, start early. </a:t>
            </a:r>
          </a:p>
          <a:p>
            <a:pPr>
              <a:defRPr/>
            </a:pPr>
            <a:endParaRPr lang="en-US" sz="1800" b="1" dirty="0">
              <a:solidFill>
                <a:srgbClr val="0000E0"/>
              </a:solidFill>
            </a:endParaRPr>
          </a:p>
          <a:p>
            <a:pPr>
              <a:buFont typeface="Arial" panose="020B0604020202020204" pitchFamily="34" charset="0"/>
              <a:buChar char="•"/>
              <a:defRPr/>
            </a:pPr>
            <a:r>
              <a:rPr lang="en-US" sz="1800" b="1" dirty="0">
                <a:solidFill>
                  <a:srgbClr val="0000E0"/>
                </a:solidFill>
              </a:rPr>
              <a:t> Have a degree program established, and when the time allows, take a class.</a:t>
            </a:r>
          </a:p>
          <a:p>
            <a:pPr>
              <a:buFont typeface="Arial" panose="020B0604020202020204" pitchFamily="34" charset="0"/>
              <a:buChar char="•"/>
              <a:defRPr/>
            </a:pPr>
            <a:endParaRPr lang="en-US" sz="1800" b="1" dirty="0">
              <a:solidFill>
                <a:srgbClr val="0000E0"/>
              </a:solidFill>
            </a:endParaRPr>
          </a:p>
          <a:p>
            <a:pPr>
              <a:buFont typeface="Arial" panose="020B0604020202020204" pitchFamily="34" charset="0"/>
              <a:buChar char="•"/>
              <a:defRPr/>
            </a:pPr>
            <a:r>
              <a:rPr lang="en-US" sz="1800" b="1" dirty="0">
                <a:solidFill>
                  <a:srgbClr val="0000E0"/>
                </a:solidFill>
              </a:rPr>
              <a:t> Recommendation to be competitive with peers:  Bachelor’s for LCDR board, Master’s for CWO5, CDR, ACSB, and O-6. </a:t>
            </a:r>
          </a:p>
          <a:p>
            <a:pPr>
              <a:buNone/>
              <a:defRPr/>
            </a:pPr>
            <a:endParaRPr lang="en-US" sz="2400" dirty="0">
              <a:solidFill>
                <a:srgbClr val="0000E0"/>
              </a:solidFill>
            </a:endParaRPr>
          </a:p>
          <a:p>
            <a:pPr>
              <a:buNone/>
              <a:defRPr/>
            </a:pPr>
            <a:r>
              <a:rPr lang="en-US" sz="2400" dirty="0">
                <a:solidFill>
                  <a:srgbClr val="0000E0"/>
                </a:solidFill>
              </a:rPr>
              <a:t>Convening order:</a:t>
            </a:r>
          </a:p>
          <a:p>
            <a:pPr>
              <a:buFont typeface="Wingdings" pitchFamily="2" charset="2"/>
              <a:buChar char="Ø"/>
              <a:defRPr/>
            </a:pPr>
            <a:endParaRPr lang="en-US" sz="2400" dirty="0">
              <a:solidFill>
                <a:schemeClr val="accent1">
                  <a:lumMod val="75000"/>
                </a:schemeClr>
              </a:solidFill>
            </a:endParaRPr>
          </a:p>
          <a:p>
            <a:pPr lvl="1">
              <a:buClr>
                <a:srgbClr val="000099"/>
              </a:buClr>
              <a:defRPr/>
            </a:pPr>
            <a:endParaRPr lang="en-US" sz="2400" dirty="0">
              <a:solidFill>
                <a:schemeClr val="accent1">
                  <a:lumMod val="75000"/>
                </a:schemeClr>
              </a:solidFill>
            </a:endParaRPr>
          </a:p>
        </p:txBody>
      </p:sp>
      <p:pic>
        <p:nvPicPr>
          <p:cNvPr id="4" name="Picture 3"/>
          <p:cNvPicPr>
            <a:picLocks noChangeAspect="1"/>
          </p:cNvPicPr>
          <p:nvPr/>
        </p:nvPicPr>
        <p:blipFill>
          <a:blip r:embed="rId2"/>
          <a:stretch>
            <a:fillRect/>
          </a:stretch>
        </p:blipFill>
        <p:spPr>
          <a:xfrm>
            <a:off x="1524000" y="5355737"/>
            <a:ext cx="5252571" cy="912324"/>
          </a:xfrm>
          <a:prstGeom prst="rect">
            <a:avLst/>
          </a:prstGeom>
        </p:spPr>
      </p:pic>
      <p:sp>
        <p:nvSpPr>
          <p:cNvPr id="5" name="TextBox 4"/>
          <p:cNvSpPr txBox="1"/>
          <p:nvPr/>
        </p:nvSpPr>
        <p:spPr>
          <a:xfrm>
            <a:off x="5029200" y="1905000"/>
            <a:ext cx="184731" cy="769441"/>
          </a:xfrm>
          <a:prstGeom prst="rect">
            <a:avLst/>
          </a:prstGeom>
          <a:noFill/>
        </p:spPr>
        <p:txBody>
          <a:bodyPr wrap="none" rtlCol="0">
            <a:spAutoFit/>
          </a:bodyPr>
          <a:lstStyle/>
          <a:p>
            <a:endParaRPr lang="en-US" dirty="0"/>
          </a:p>
        </p:txBody>
      </p:sp>
      <p:sp>
        <p:nvSpPr>
          <p:cNvPr id="13" name="TextBox 12"/>
          <p:cNvSpPr txBox="1"/>
          <p:nvPr/>
        </p:nvSpPr>
        <p:spPr>
          <a:xfrm>
            <a:off x="6096000" y="5331023"/>
            <a:ext cx="2068195" cy="307777"/>
          </a:xfrm>
          <a:prstGeom prst="rect">
            <a:avLst/>
          </a:prstGeom>
          <a:noFill/>
          <a:ln>
            <a:solidFill>
              <a:srgbClr val="0000E0"/>
            </a:solidFill>
          </a:ln>
        </p:spPr>
        <p:txBody>
          <a:bodyPr wrap="none" rtlCol="0">
            <a:spAutoFit/>
          </a:bodyPr>
          <a:lstStyle/>
          <a:p>
            <a:r>
              <a:rPr lang="en-US" sz="1400" dirty="0">
                <a:solidFill>
                  <a:srgbClr val="0000E0"/>
                </a:solidFill>
              </a:rPr>
              <a:t>Proposed “Self driven….”</a:t>
            </a:r>
          </a:p>
        </p:txBody>
      </p:sp>
    </p:spTree>
    <p:extLst>
      <p:ext uri="{BB962C8B-B14F-4D97-AF65-F5344CB8AC3E}">
        <p14:creationId xmlns:p14="http://schemas.microsoft.com/office/powerpoint/2010/main" val="925338530"/>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900" y="0"/>
            <a:ext cx="7937500" cy="1123950"/>
          </a:xfrm>
        </p:spPr>
        <p:txBody>
          <a:bodyPr/>
          <a:lstStyle/>
          <a:p>
            <a:pPr>
              <a:defRPr/>
            </a:pPr>
            <a:r>
              <a:rPr lang="en-US" b="1" dirty="0">
                <a:solidFill>
                  <a:schemeClr val="tx1"/>
                </a:solidFill>
              </a:rPr>
              <a:t>Education cont…</a:t>
            </a:r>
          </a:p>
        </p:txBody>
      </p:sp>
      <p:sp>
        <p:nvSpPr>
          <p:cNvPr id="3" name="Content Placeholder 2"/>
          <p:cNvSpPr>
            <a:spLocks noGrp="1"/>
          </p:cNvSpPr>
          <p:nvPr>
            <p:ph idx="1"/>
          </p:nvPr>
        </p:nvSpPr>
        <p:spPr>
          <a:xfrm>
            <a:off x="158578" y="1295400"/>
            <a:ext cx="8686800" cy="4800600"/>
          </a:xfrm>
        </p:spPr>
        <p:txBody>
          <a:bodyPr/>
          <a:lstStyle/>
          <a:p>
            <a:pPr>
              <a:buFont typeface="Arial" panose="020B0604020202020204" pitchFamily="34" charset="0"/>
              <a:buChar char="•"/>
              <a:defRPr/>
            </a:pPr>
            <a:r>
              <a:rPr lang="en-US" sz="1800" b="1" dirty="0">
                <a:solidFill>
                  <a:schemeClr val="accent1">
                    <a:lumMod val="75000"/>
                  </a:schemeClr>
                </a:solidFill>
                <a:effectLst/>
              </a:rPr>
              <a:t> </a:t>
            </a:r>
            <a:r>
              <a:rPr lang="en-US" sz="1800" b="1" dirty="0">
                <a:solidFill>
                  <a:srgbClr val="0000E0"/>
                </a:solidFill>
                <a:effectLst/>
              </a:rPr>
              <a:t>For new accessions, </a:t>
            </a:r>
            <a:r>
              <a:rPr lang="en-US" sz="1800" b="1" u="sng" dirty="0">
                <a:solidFill>
                  <a:srgbClr val="0000E0"/>
                </a:solidFill>
                <a:effectLst/>
              </a:rPr>
              <a:t>don’t expect your education to transfer from you enlisted record </a:t>
            </a:r>
            <a:r>
              <a:rPr lang="en-US" sz="1800" b="1" dirty="0">
                <a:solidFill>
                  <a:srgbClr val="0000E0"/>
                </a:solidFill>
                <a:effectLst/>
              </a:rPr>
              <a:t>to your officer record.  Official transcripts must be sent by the accredited organization, not the member. </a:t>
            </a:r>
          </a:p>
          <a:p>
            <a:pPr>
              <a:defRPr/>
            </a:pPr>
            <a:endParaRPr lang="en-US" sz="1800" b="1" dirty="0">
              <a:solidFill>
                <a:srgbClr val="0000E0"/>
              </a:solidFill>
              <a:effectLst/>
            </a:endParaRPr>
          </a:p>
          <a:p>
            <a:pPr>
              <a:buFont typeface="Arial" panose="020B0604020202020204" pitchFamily="34" charset="0"/>
              <a:buChar char="•"/>
              <a:defRPr/>
            </a:pPr>
            <a:r>
              <a:rPr lang="en-US" sz="1800" b="1" dirty="0">
                <a:solidFill>
                  <a:srgbClr val="0000E0"/>
                </a:solidFill>
                <a:effectLst/>
              </a:rPr>
              <a:t> If you haven’t completed your degree prior to your promotion board it’s recommended you </a:t>
            </a:r>
            <a:r>
              <a:rPr lang="en-US" sz="1800" b="1" u="sng" dirty="0">
                <a:solidFill>
                  <a:srgbClr val="0000E0"/>
                </a:solidFill>
                <a:effectLst/>
              </a:rPr>
              <a:t>submit a letter to the board president and attach a copy of your estimated graduation date </a:t>
            </a:r>
            <a:r>
              <a:rPr lang="en-US" sz="1800" b="1" dirty="0">
                <a:solidFill>
                  <a:srgbClr val="0000E0"/>
                </a:solidFill>
                <a:effectLst/>
              </a:rPr>
              <a:t>from your college institution.  </a:t>
            </a:r>
          </a:p>
          <a:p>
            <a:pPr>
              <a:defRPr/>
            </a:pPr>
            <a:endParaRPr lang="en-US" sz="1800" b="1" dirty="0">
              <a:solidFill>
                <a:srgbClr val="0000E0"/>
              </a:solidFill>
              <a:effectLst/>
            </a:endParaRPr>
          </a:p>
          <a:p>
            <a:pPr>
              <a:buFont typeface="Arial" panose="020B0604020202020204" pitchFamily="34" charset="0"/>
              <a:buChar char="•"/>
              <a:defRPr/>
            </a:pPr>
            <a:r>
              <a:rPr lang="en-US" sz="1800" b="1" dirty="0">
                <a:solidFill>
                  <a:srgbClr val="0000E0"/>
                </a:solidFill>
                <a:effectLst/>
              </a:rPr>
              <a:t> Additionally, if you have college credits but have not completed all degree requirements and are eligible for a promotion board it is recommended you request a transcript and have it sent for analysis.  Your record could be annotated to reflect 2, 3, or 4 years of college which is better than having nothing annotated at all.  </a:t>
            </a:r>
          </a:p>
          <a:p>
            <a:pPr lvl="1">
              <a:buFont typeface="Wingdings" pitchFamily="2" charset="2"/>
              <a:buChar char="Ø"/>
              <a:defRPr/>
            </a:pPr>
            <a:endParaRPr lang="en-US" sz="2400" dirty="0">
              <a:solidFill>
                <a:schemeClr val="accent1">
                  <a:lumMod val="75000"/>
                </a:schemeClr>
              </a:solidFill>
            </a:endParaRPr>
          </a:p>
          <a:p>
            <a:pPr>
              <a:buNone/>
              <a:defRPr/>
            </a:pPr>
            <a:endParaRPr lang="en-US" sz="2400" dirty="0">
              <a:solidFill>
                <a:schemeClr val="accent1">
                  <a:lumMod val="75000"/>
                </a:schemeClr>
              </a:solidFill>
            </a:endParaRPr>
          </a:p>
          <a:p>
            <a:pPr>
              <a:buNone/>
              <a:defRPr/>
            </a:pPr>
            <a:endParaRPr lang="en-US" sz="2400" dirty="0">
              <a:solidFill>
                <a:schemeClr val="accent1">
                  <a:lumMod val="75000"/>
                </a:schemeClr>
              </a:solidFill>
            </a:endParaRPr>
          </a:p>
          <a:p>
            <a:pPr>
              <a:buFont typeface="Wingdings" pitchFamily="2" charset="2"/>
              <a:buChar char="Ø"/>
              <a:defRPr/>
            </a:pPr>
            <a:endParaRPr lang="en-US" sz="2400" dirty="0">
              <a:solidFill>
                <a:schemeClr val="accent1">
                  <a:lumMod val="75000"/>
                </a:schemeClr>
              </a:solidFill>
            </a:endParaRPr>
          </a:p>
          <a:p>
            <a:pPr lvl="1">
              <a:buClr>
                <a:srgbClr val="000099"/>
              </a:buClr>
              <a:defRPr/>
            </a:pPr>
            <a:endParaRPr lang="en-US" sz="2400" dirty="0">
              <a:solidFill>
                <a:schemeClr val="accent1">
                  <a:lumMod val="75000"/>
                </a:schemeClr>
              </a:solidFill>
            </a:endParaRPr>
          </a:p>
        </p:txBody>
      </p:sp>
      <p:sp>
        <p:nvSpPr>
          <p:cNvPr id="4" name="TextBox 3"/>
          <p:cNvSpPr txBox="1"/>
          <p:nvPr/>
        </p:nvSpPr>
        <p:spPr>
          <a:xfrm>
            <a:off x="190476" y="5172670"/>
            <a:ext cx="8382000" cy="1846659"/>
          </a:xfrm>
          <a:prstGeom prst="rect">
            <a:avLst/>
          </a:prstGeom>
          <a:noFill/>
        </p:spPr>
        <p:txBody>
          <a:bodyPr wrap="square" rtlCol="0">
            <a:spAutoFit/>
          </a:bodyPr>
          <a:lstStyle/>
          <a:p>
            <a:r>
              <a:rPr lang="en-US" sz="1600" dirty="0">
                <a:solidFill>
                  <a:srgbClr val="FF0000"/>
                </a:solidFill>
              </a:rPr>
              <a:t>** Best practice **  Help them help you, i</a:t>
            </a:r>
            <a:r>
              <a:rPr lang="en-US" sz="1400" dirty="0">
                <a:solidFill>
                  <a:srgbClr val="FF0000"/>
                </a:solidFill>
              </a:rPr>
              <a:t>n your email request to MNCC reference your exact education level and credits earned using Appendix D page 4-6 in NOOCS Volume II.   </a:t>
            </a:r>
          </a:p>
          <a:p>
            <a:endParaRPr lang="en-US" sz="1600" dirty="0">
              <a:solidFill>
                <a:srgbClr val="FF0000"/>
              </a:solidFill>
            </a:endParaRPr>
          </a:p>
          <a:p>
            <a:r>
              <a:rPr lang="en-US" sz="1000" dirty="0">
                <a:solidFill>
                  <a:srgbClr val="FF0000"/>
                </a:solidFill>
              </a:rPr>
              <a:t>E</a:t>
            </a:r>
            <a:r>
              <a:rPr lang="en-US" sz="1200" dirty="0">
                <a:solidFill>
                  <a:srgbClr val="FF0000"/>
                </a:solidFill>
              </a:rPr>
              <a:t>xample: ”Request my record of education achievement be added to my ODC per NOOC VOL II appendix D. Specifically, I request Level of Education Achievement code 2 per NOOCS page D-4 having achieved a minimum of 15 but less than 60 semester hours of credit in a degree program be added to my record.”</a:t>
            </a:r>
          </a:p>
          <a:p>
            <a:endParaRPr lang="en-US" sz="1600" dirty="0">
              <a:solidFill>
                <a:srgbClr val="FF0000"/>
              </a:solidFill>
            </a:endParaRPr>
          </a:p>
          <a:p>
            <a:r>
              <a:rPr lang="en-US" sz="1600" dirty="0">
                <a:solidFill>
                  <a:srgbClr val="FF0000"/>
                </a:solidFill>
              </a:rPr>
              <a:t> </a:t>
            </a:r>
            <a:endParaRPr lang="en-US" sz="2400" dirty="0">
              <a:solidFill>
                <a:srgbClr val="FF0000"/>
              </a:solidFill>
            </a:endParaRPr>
          </a:p>
        </p:txBody>
      </p:sp>
    </p:spTree>
    <p:extLst>
      <p:ext uri="{BB962C8B-B14F-4D97-AF65-F5344CB8AC3E}">
        <p14:creationId xmlns:p14="http://schemas.microsoft.com/office/powerpoint/2010/main" val="45497633"/>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7214"/>
            <a:ext cx="7937500" cy="1123950"/>
          </a:xfrm>
        </p:spPr>
        <p:txBody>
          <a:bodyPr/>
          <a:lstStyle/>
          <a:p>
            <a:pPr>
              <a:defRPr/>
            </a:pPr>
            <a:r>
              <a:rPr lang="en-US" b="1" dirty="0">
                <a:solidFill>
                  <a:schemeClr val="tx1"/>
                </a:solidFill>
              </a:rPr>
              <a:t>Education cont…</a:t>
            </a:r>
          </a:p>
        </p:txBody>
      </p:sp>
      <p:sp>
        <p:nvSpPr>
          <p:cNvPr id="3" name="Content Placeholder 2"/>
          <p:cNvSpPr>
            <a:spLocks noGrp="1"/>
          </p:cNvSpPr>
          <p:nvPr>
            <p:ph idx="1"/>
          </p:nvPr>
        </p:nvSpPr>
        <p:spPr>
          <a:xfrm>
            <a:off x="457200" y="1295400"/>
            <a:ext cx="8686800" cy="4800600"/>
          </a:xfrm>
        </p:spPr>
        <p:txBody>
          <a:bodyPr/>
          <a:lstStyle/>
          <a:p>
            <a:pPr>
              <a:buFont typeface="Arial" panose="020B0604020202020204" pitchFamily="34" charset="0"/>
              <a:buChar char="•"/>
              <a:defRPr/>
            </a:pPr>
            <a:r>
              <a:rPr lang="en-US" sz="1600" b="1" dirty="0">
                <a:solidFill>
                  <a:srgbClr val="0000E0"/>
                </a:solidFill>
                <a:effectLst/>
              </a:rPr>
              <a:t>Transcript submission options:</a:t>
            </a:r>
          </a:p>
          <a:p>
            <a:pPr lvl="1">
              <a:buFont typeface="Wingdings" pitchFamily="2" charset="2"/>
              <a:buChar char="Ø"/>
              <a:defRPr/>
            </a:pPr>
            <a:endParaRPr lang="en-US" sz="1200" dirty="0">
              <a:solidFill>
                <a:srgbClr val="0000E0"/>
              </a:solidFill>
            </a:endParaRPr>
          </a:p>
          <a:p>
            <a:r>
              <a:rPr lang="en-US" sz="1200" b="1" dirty="0">
                <a:solidFill>
                  <a:srgbClr val="0000E0"/>
                </a:solidFill>
                <a:effectLst/>
              </a:rPr>
              <a:t>Electronic Delivery  </a:t>
            </a:r>
            <a:endParaRPr lang="en-US" sz="1200" b="1" dirty="0">
              <a:solidFill>
                <a:srgbClr val="0000E0"/>
              </a:solidFill>
            </a:endParaRPr>
          </a:p>
          <a:p>
            <a:r>
              <a:rPr lang="en-US" sz="1200" dirty="0">
                <a:solidFill>
                  <a:srgbClr val="0000E0"/>
                </a:solidFill>
                <a:effectLst/>
              </a:rPr>
              <a:t>Officers must have their official transcripts emailed to askmncc.fct@navy.mil. Some institutions may send a notification via email when the document has been downloaded, however, please allow additional time for the transcripts to be processed.</a:t>
            </a:r>
            <a:endParaRPr lang="en-US" sz="1200" dirty="0">
              <a:solidFill>
                <a:srgbClr val="0000E0"/>
              </a:solidFill>
            </a:endParaRPr>
          </a:p>
          <a:p>
            <a:pPr algn="ctr"/>
            <a:r>
              <a:rPr lang="en-US" sz="1400" dirty="0">
                <a:solidFill>
                  <a:srgbClr val="0000E0"/>
                </a:solidFill>
                <a:effectLst/>
              </a:rPr>
              <a:t>** Transcripts sent electronically through National Student Clearinghouse must select</a:t>
            </a:r>
            <a:br>
              <a:rPr lang="en-US" sz="1400" dirty="0">
                <a:solidFill>
                  <a:srgbClr val="0000E0"/>
                </a:solidFill>
                <a:effectLst/>
              </a:rPr>
            </a:br>
            <a:r>
              <a:rPr lang="en-US" sz="1400" dirty="0">
                <a:solidFill>
                  <a:srgbClr val="0000E0"/>
                </a:solidFill>
                <a:effectLst/>
              </a:rPr>
              <a:t>“Education Organization, Application Service and Scholarships”,</a:t>
            </a:r>
            <a:br>
              <a:rPr lang="en-US" sz="1400" dirty="0">
                <a:solidFill>
                  <a:srgbClr val="0000E0"/>
                </a:solidFill>
                <a:effectLst/>
              </a:rPr>
            </a:br>
            <a:r>
              <a:rPr lang="en-US" sz="1400" dirty="0">
                <a:solidFill>
                  <a:srgbClr val="0000E0"/>
                </a:solidFill>
                <a:effectLst/>
              </a:rPr>
              <a:t>“Department of the Navy” and “Navy Personnel Command”</a:t>
            </a:r>
            <a:br>
              <a:rPr lang="en-US" sz="1400" dirty="0">
                <a:solidFill>
                  <a:srgbClr val="0000E0"/>
                </a:solidFill>
                <a:effectLst/>
              </a:rPr>
            </a:br>
            <a:r>
              <a:rPr lang="en-US" sz="1400" dirty="0">
                <a:solidFill>
                  <a:srgbClr val="0000E0"/>
                </a:solidFill>
                <a:effectLst/>
              </a:rPr>
              <a:t>in the drop-down menus of the recipient details section.</a:t>
            </a:r>
            <a:br>
              <a:rPr lang="en-US" sz="1400" dirty="0">
                <a:solidFill>
                  <a:srgbClr val="0000E0"/>
                </a:solidFill>
                <a:effectLst/>
              </a:rPr>
            </a:br>
            <a:r>
              <a:rPr lang="en-US" sz="1400" dirty="0">
                <a:solidFill>
                  <a:srgbClr val="0000E0"/>
                </a:solidFill>
                <a:effectLst/>
              </a:rPr>
              <a:t>Selecting other options may result in failure to deliver transcripts electronically. **</a:t>
            </a:r>
          </a:p>
          <a:p>
            <a:r>
              <a:rPr lang="en-US" sz="1400" b="1" dirty="0">
                <a:solidFill>
                  <a:srgbClr val="0000E0"/>
                </a:solidFill>
                <a:effectLst/>
              </a:rPr>
              <a:t>Standard Mail Delivery</a:t>
            </a:r>
            <a:endParaRPr lang="en-US" sz="1400" b="1" dirty="0">
              <a:solidFill>
                <a:srgbClr val="0000E0"/>
              </a:solidFill>
            </a:endParaRPr>
          </a:p>
          <a:p>
            <a:r>
              <a:rPr lang="en-US" sz="1200" dirty="0">
                <a:solidFill>
                  <a:srgbClr val="0000E0"/>
                </a:solidFill>
                <a:effectLst/>
              </a:rPr>
              <a:t>Officers who already have their official transcript/certification in a sealed envelope may forward it to the following address below in its sealed status. If not, the member will need to have the awarding institution mail their sealed official transcripts to:</a:t>
            </a:r>
            <a:br>
              <a:rPr lang="en-US" sz="1200" dirty="0">
                <a:solidFill>
                  <a:srgbClr val="0000E0"/>
                </a:solidFill>
                <a:effectLst/>
              </a:rPr>
            </a:br>
            <a:r>
              <a:rPr lang="en-US" sz="1400" dirty="0">
                <a:solidFill>
                  <a:srgbClr val="0000E0"/>
                </a:solidFill>
                <a:effectLst/>
              </a:rPr>
              <a:t/>
            </a:r>
            <a:br>
              <a:rPr lang="en-US" sz="1400" dirty="0">
                <a:solidFill>
                  <a:srgbClr val="0000E0"/>
                </a:solidFill>
                <a:effectLst/>
              </a:rPr>
            </a:br>
            <a:r>
              <a:rPr lang="en-US" sz="1200" dirty="0">
                <a:solidFill>
                  <a:srgbClr val="0000E0"/>
                </a:solidFill>
                <a:effectLst/>
              </a:rPr>
              <a:t>NAVY PERSONNEL COMMAND</a:t>
            </a:r>
            <a:br>
              <a:rPr lang="en-US" sz="1200" dirty="0">
                <a:solidFill>
                  <a:srgbClr val="0000E0"/>
                </a:solidFill>
                <a:effectLst/>
              </a:rPr>
            </a:br>
            <a:r>
              <a:rPr lang="en-US" sz="1200" dirty="0">
                <a:solidFill>
                  <a:srgbClr val="0000E0"/>
                </a:solidFill>
                <a:effectLst/>
              </a:rPr>
              <a:t>MNCC</a:t>
            </a:r>
            <a:br>
              <a:rPr lang="en-US" sz="1200" dirty="0">
                <a:solidFill>
                  <a:srgbClr val="0000E0"/>
                </a:solidFill>
                <a:effectLst/>
              </a:rPr>
            </a:br>
            <a:r>
              <a:rPr lang="en-US" sz="1200" dirty="0">
                <a:solidFill>
                  <a:srgbClr val="0000E0"/>
                </a:solidFill>
                <a:effectLst/>
              </a:rPr>
              <a:t>BLDG 768 RM E302</a:t>
            </a:r>
            <a:br>
              <a:rPr lang="en-US" sz="1200" dirty="0">
                <a:solidFill>
                  <a:srgbClr val="0000E0"/>
                </a:solidFill>
                <a:effectLst/>
              </a:rPr>
            </a:br>
            <a:r>
              <a:rPr lang="en-US" sz="1200" dirty="0">
                <a:solidFill>
                  <a:srgbClr val="0000E0"/>
                </a:solidFill>
                <a:effectLst/>
              </a:rPr>
              <a:t>5720 INTEGRITY DRIVE</a:t>
            </a:r>
            <a:br>
              <a:rPr lang="en-US" sz="1200" dirty="0">
                <a:solidFill>
                  <a:srgbClr val="0000E0"/>
                </a:solidFill>
                <a:effectLst/>
              </a:rPr>
            </a:br>
            <a:r>
              <a:rPr lang="en-US" sz="1200" dirty="0">
                <a:solidFill>
                  <a:srgbClr val="0000E0"/>
                </a:solidFill>
                <a:effectLst/>
              </a:rPr>
              <a:t>MILLINGTON, TN 38055</a:t>
            </a:r>
            <a:r>
              <a:rPr lang="en-US" sz="1200" dirty="0">
                <a:solidFill>
                  <a:srgbClr val="0000E0"/>
                </a:solidFill>
              </a:rPr>
              <a:t/>
            </a:r>
            <a:br>
              <a:rPr lang="en-US" sz="1200" dirty="0">
                <a:solidFill>
                  <a:srgbClr val="0000E0"/>
                </a:solidFill>
              </a:rPr>
            </a:br>
            <a:r>
              <a:rPr lang="en-US" sz="1400" dirty="0">
                <a:solidFill>
                  <a:srgbClr val="0000E0"/>
                </a:solidFill>
              </a:rPr>
              <a:t/>
            </a:r>
            <a:br>
              <a:rPr lang="en-US" sz="1400" dirty="0">
                <a:solidFill>
                  <a:srgbClr val="0000E0"/>
                </a:solidFill>
              </a:rPr>
            </a:br>
            <a:r>
              <a:rPr lang="en-US" sz="1200" dirty="0">
                <a:solidFill>
                  <a:srgbClr val="0000E0"/>
                </a:solidFill>
                <a:effectLst/>
              </a:rPr>
              <a:t>For questions regarding status of record update, please contact MNCC at askmncc@navy.mil or by phone at 1-833-330-6622.</a:t>
            </a:r>
            <a:endParaRPr lang="en-US" sz="1200" dirty="0">
              <a:solidFill>
                <a:srgbClr val="0000E0"/>
              </a:solidFill>
            </a:endParaRPr>
          </a:p>
          <a:p>
            <a:pPr>
              <a:defRPr/>
            </a:pPr>
            <a:r>
              <a:rPr lang="en-US" sz="1200" dirty="0">
                <a:solidFill>
                  <a:srgbClr val="0000E0"/>
                </a:solidFill>
              </a:rPr>
              <a:t>https://www.mynavyhr.navy.mil/Career-Management/Education/Subspecialty/</a:t>
            </a:r>
          </a:p>
          <a:p>
            <a:pPr>
              <a:buNone/>
              <a:defRPr/>
            </a:pPr>
            <a:endParaRPr lang="en-US" sz="2400" dirty="0">
              <a:solidFill>
                <a:schemeClr val="accent1">
                  <a:lumMod val="75000"/>
                </a:schemeClr>
              </a:solidFill>
            </a:endParaRPr>
          </a:p>
          <a:p>
            <a:pPr>
              <a:buFont typeface="Wingdings" pitchFamily="2" charset="2"/>
              <a:buChar char="Ø"/>
              <a:defRPr/>
            </a:pPr>
            <a:endParaRPr lang="en-US" sz="2400" dirty="0">
              <a:solidFill>
                <a:schemeClr val="accent1">
                  <a:lumMod val="75000"/>
                </a:schemeClr>
              </a:solidFill>
            </a:endParaRPr>
          </a:p>
          <a:p>
            <a:pPr lvl="1">
              <a:buClr>
                <a:srgbClr val="000099"/>
              </a:buClr>
              <a:defRPr/>
            </a:pPr>
            <a:endParaRPr lang="en-US" sz="2400" dirty="0">
              <a:solidFill>
                <a:schemeClr val="accent1">
                  <a:lumMod val="75000"/>
                </a:schemeClr>
              </a:solidFill>
            </a:endParaRPr>
          </a:p>
        </p:txBody>
      </p:sp>
    </p:spTree>
    <p:extLst>
      <p:ext uri="{BB962C8B-B14F-4D97-AF65-F5344CB8AC3E}">
        <p14:creationId xmlns:p14="http://schemas.microsoft.com/office/powerpoint/2010/main" val="3701695907"/>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295400" y="0"/>
            <a:ext cx="6445250" cy="1123950"/>
          </a:xfrm>
        </p:spPr>
        <p:txBody>
          <a:bodyPr/>
          <a:lstStyle/>
          <a:p>
            <a:r>
              <a:rPr lang="en-US" sz="4000" b="1" dirty="0">
                <a:solidFill>
                  <a:schemeClr val="tx1"/>
                </a:solidFill>
              </a:rPr>
              <a:t>General Guidance	</a:t>
            </a:r>
          </a:p>
        </p:txBody>
      </p:sp>
      <p:sp>
        <p:nvSpPr>
          <p:cNvPr id="7" name="Content Placeholder 2"/>
          <p:cNvSpPr>
            <a:spLocks noGrp="1"/>
          </p:cNvSpPr>
          <p:nvPr>
            <p:ph idx="1"/>
          </p:nvPr>
        </p:nvSpPr>
        <p:spPr>
          <a:xfrm>
            <a:off x="762000" y="1524000"/>
            <a:ext cx="7772400" cy="4724400"/>
          </a:xfrm>
        </p:spPr>
        <p:txBody>
          <a:bodyPr/>
          <a:lstStyle/>
          <a:p>
            <a:pPr>
              <a:buFont typeface="Arial" panose="020B0604020202020204" pitchFamily="34" charset="0"/>
              <a:buChar char="•"/>
            </a:pPr>
            <a:r>
              <a:rPr lang="en-US" sz="2000" dirty="0">
                <a:solidFill>
                  <a:srgbClr val="0000E0"/>
                </a:solidFill>
              </a:rPr>
              <a:t> General Information</a:t>
            </a:r>
          </a:p>
          <a:p>
            <a:pPr>
              <a:buFont typeface="Arial" panose="020B0604020202020204" pitchFamily="34" charset="0"/>
              <a:buChar char="•"/>
            </a:pPr>
            <a:r>
              <a:rPr lang="en-US" sz="2000" dirty="0">
                <a:solidFill>
                  <a:srgbClr val="0000E0"/>
                </a:solidFill>
              </a:rPr>
              <a:t> Current Aviation LDO/CWO Billets to Bodies Inventory</a:t>
            </a:r>
          </a:p>
          <a:p>
            <a:pPr>
              <a:buFont typeface="Arial" panose="020B0604020202020204" pitchFamily="34" charset="0"/>
              <a:buChar char="•"/>
            </a:pPr>
            <a:r>
              <a:rPr lang="en-US" sz="2000" dirty="0">
                <a:solidFill>
                  <a:srgbClr val="0000E0"/>
                </a:solidFill>
              </a:rPr>
              <a:t> Tentative Detailer Trips</a:t>
            </a:r>
          </a:p>
          <a:p>
            <a:pPr>
              <a:buFont typeface="Arial" panose="020B0604020202020204" pitchFamily="34" charset="0"/>
              <a:buChar char="•"/>
            </a:pPr>
            <a:r>
              <a:rPr lang="en-US" sz="2000" dirty="0">
                <a:solidFill>
                  <a:srgbClr val="0000E0"/>
                </a:solidFill>
              </a:rPr>
              <a:t> Career To Do’s</a:t>
            </a:r>
          </a:p>
          <a:p>
            <a:pPr>
              <a:buFont typeface="Arial" panose="020B0604020202020204" pitchFamily="34" charset="0"/>
              <a:buChar char="•"/>
            </a:pPr>
            <a:r>
              <a:rPr lang="en-US" sz="2000" dirty="0">
                <a:solidFill>
                  <a:srgbClr val="0000E0"/>
                </a:solidFill>
              </a:rPr>
              <a:t> PII</a:t>
            </a:r>
          </a:p>
          <a:p>
            <a:pPr>
              <a:buFont typeface="Arial" panose="020B0604020202020204" pitchFamily="34" charset="0"/>
              <a:buChar char="•"/>
            </a:pPr>
            <a:r>
              <a:rPr lang="en-US" sz="2000" dirty="0">
                <a:solidFill>
                  <a:srgbClr val="0000E0"/>
                </a:solidFill>
              </a:rPr>
              <a:t> Exceptional Family Members (EFMs)</a:t>
            </a:r>
          </a:p>
          <a:p>
            <a:pPr marL="0" indent="0">
              <a:buNone/>
            </a:pPr>
            <a:endParaRPr lang="en-US" sz="2400" dirty="0">
              <a:solidFill>
                <a:schemeClr val="accent1">
                  <a:lumMod val="75000"/>
                </a:schemeClr>
              </a:solidFill>
            </a:endParaRPr>
          </a:p>
        </p:txBody>
      </p:sp>
    </p:spTree>
    <p:extLst>
      <p:ext uri="{BB962C8B-B14F-4D97-AF65-F5344CB8AC3E}">
        <p14:creationId xmlns:p14="http://schemas.microsoft.com/office/powerpoint/2010/main" val="2762459349"/>
      </p:ext>
    </p:extLst>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088"/>
            <a:ext cx="6292850" cy="1123950"/>
          </a:xfrm>
        </p:spPr>
        <p:txBody>
          <a:bodyPr/>
          <a:lstStyle/>
          <a:p>
            <a:r>
              <a:rPr lang="en-US" b="1" dirty="0">
                <a:solidFill>
                  <a:schemeClr val="tx1"/>
                </a:solidFill>
              </a:rPr>
              <a:t>General Information</a:t>
            </a:r>
          </a:p>
        </p:txBody>
      </p:sp>
      <p:sp>
        <p:nvSpPr>
          <p:cNvPr id="3" name="Content Placeholder 2"/>
          <p:cNvSpPr>
            <a:spLocks noGrp="1"/>
          </p:cNvSpPr>
          <p:nvPr>
            <p:ph idx="1"/>
          </p:nvPr>
        </p:nvSpPr>
        <p:spPr>
          <a:xfrm>
            <a:off x="381000" y="1371600"/>
            <a:ext cx="7772400" cy="4419600"/>
          </a:xfrm>
        </p:spPr>
        <p:txBody>
          <a:bodyPr/>
          <a:lstStyle/>
          <a:p>
            <a:pPr marL="400050" lvl="1" indent="0">
              <a:buNone/>
            </a:pPr>
            <a:endParaRPr lang="en-US" sz="1600" i="1" dirty="0">
              <a:solidFill>
                <a:schemeClr val="accent1">
                  <a:lumMod val="75000"/>
                </a:schemeClr>
              </a:solidFill>
            </a:endParaRPr>
          </a:p>
          <a:p>
            <a:pPr marL="520700" lvl="1">
              <a:buSzPct val="56000"/>
              <a:buFont typeface="Arial" panose="020B0604020202020204" pitchFamily="34" charset="0"/>
              <a:buChar char="•"/>
              <a:tabLst>
                <a:tab pos="398463" algn="l"/>
              </a:tabLst>
            </a:pPr>
            <a:r>
              <a:rPr lang="en-US" sz="1600" dirty="0">
                <a:solidFill>
                  <a:srgbClr val="0000E0"/>
                </a:solidFill>
              </a:rPr>
              <a:t>We return all calls if you leave a voicemail with a callback number.</a:t>
            </a:r>
          </a:p>
          <a:p>
            <a:pPr marL="520700" lvl="1">
              <a:buSzPct val="56000"/>
              <a:buFont typeface="Arial" panose="020B0604020202020204" pitchFamily="34" charset="0"/>
              <a:buChar char="•"/>
              <a:tabLst>
                <a:tab pos="398463" algn="l"/>
              </a:tabLst>
            </a:pPr>
            <a:endParaRPr lang="en-US" sz="1600" dirty="0">
              <a:solidFill>
                <a:srgbClr val="0000E0"/>
              </a:solidFill>
            </a:endParaRPr>
          </a:p>
          <a:p>
            <a:pPr marL="520700" lvl="1">
              <a:buSzPct val="56000"/>
              <a:buFont typeface="Arial" panose="020B0604020202020204" pitchFamily="34" charset="0"/>
              <a:buChar char="•"/>
              <a:tabLst>
                <a:tab pos="398463" algn="l"/>
              </a:tabLst>
            </a:pPr>
            <a:r>
              <a:rPr lang="en-US" sz="1600" dirty="0">
                <a:solidFill>
                  <a:srgbClr val="0000E0"/>
                </a:solidFill>
              </a:rPr>
              <a:t>Its very important to </a:t>
            </a:r>
            <a:r>
              <a:rPr lang="en-US" sz="1600" i="1" u="sng" dirty="0">
                <a:solidFill>
                  <a:srgbClr val="0000E0"/>
                </a:solidFill>
              </a:rPr>
              <a:t>follow up all conversation with an email to the detailer.</a:t>
            </a:r>
            <a:r>
              <a:rPr lang="en-US" sz="1600" i="1" dirty="0">
                <a:solidFill>
                  <a:srgbClr val="0000E0"/>
                </a:solidFill>
              </a:rPr>
              <a:t>   </a:t>
            </a:r>
            <a:r>
              <a:rPr lang="en-US" sz="1600" dirty="0">
                <a:solidFill>
                  <a:srgbClr val="0000E0"/>
                </a:solidFill>
              </a:rPr>
              <a:t>This provides a record of what has been discussed and a record of negotiations. </a:t>
            </a:r>
          </a:p>
          <a:p>
            <a:pPr marL="520700" lvl="1">
              <a:buSzPct val="56000"/>
              <a:buFont typeface="Arial" panose="020B0604020202020204" pitchFamily="34" charset="0"/>
              <a:buChar char="•"/>
              <a:tabLst>
                <a:tab pos="398463" algn="l"/>
              </a:tabLst>
            </a:pPr>
            <a:endParaRPr lang="en-US" sz="1600" dirty="0">
              <a:solidFill>
                <a:srgbClr val="0000E0"/>
              </a:solidFill>
            </a:endParaRPr>
          </a:p>
          <a:p>
            <a:pPr marL="520700" lvl="1">
              <a:buSzPct val="56000"/>
              <a:buFont typeface="Arial" panose="020B0604020202020204" pitchFamily="34" charset="0"/>
              <a:buChar char="•"/>
              <a:tabLst>
                <a:tab pos="398463" algn="l"/>
              </a:tabLst>
            </a:pPr>
            <a:r>
              <a:rPr lang="en-US" sz="1600" dirty="0">
                <a:solidFill>
                  <a:srgbClr val="0000E0"/>
                </a:solidFill>
              </a:rPr>
              <a:t>In the event you do not receive a response to an email within a week, please retransmit email in case it was not received.  Some research but will get you an answer.</a:t>
            </a:r>
          </a:p>
          <a:p>
            <a:pPr marL="520700" lvl="1">
              <a:buSzPct val="56000"/>
              <a:buFont typeface="Arial" panose="020B0604020202020204" pitchFamily="34" charset="0"/>
              <a:buChar char="•"/>
              <a:tabLst>
                <a:tab pos="398463" algn="l"/>
              </a:tabLst>
            </a:pPr>
            <a:endParaRPr lang="en-US" sz="1600" dirty="0">
              <a:solidFill>
                <a:schemeClr val="accent1">
                  <a:lumMod val="75000"/>
                </a:schemeClr>
              </a:solidFill>
            </a:endParaRPr>
          </a:p>
          <a:p>
            <a:pPr marL="520700" lvl="1">
              <a:buSzPct val="56000"/>
              <a:buFont typeface="Arial" panose="020B0604020202020204" pitchFamily="34" charset="0"/>
              <a:buChar char="•"/>
              <a:tabLst>
                <a:tab pos="398463" algn="l"/>
              </a:tabLst>
            </a:pPr>
            <a:r>
              <a:rPr lang="en-US" sz="1600" dirty="0">
                <a:solidFill>
                  <a:srgbClr val="FF0000"/>
                </a:solidFill>
              </a:rPr>
              <a:t>We detail to best support operations and to ensure you stay competitive for promotion. </a:t>
            </a:r>
          </a:p>
          <a:p>
            <a:pPr marL="685800" lvl="1">
              <a:buFont typeface="Arial" panose="020B0604020202020204" pitchFamily="34" charset="0"/>
              <a:buChar char="•"/>
            </a:pPr>
            <a:endParaRPr lang="en-US" sz="1600" i="1" dirty="0">
              <a:solidFill>
                <a:schemeClr val="accent1">
                  <a:lumMod val="75000"/>
                </a:schemeClr>
              </a:solidFill>
            </a:endParaRPr>
          </a:p>
          <a:p>
            <a:pPr marL="0" indent="0">
              <a:buNone/>
            </a:pPr>
            <a:endParaRPr lang="en-US" sz="2000" i="1" dirty="0">
              <a:solidFill>
                <a:schemeClr val="accent1">
                  <a:lumMod val="75000"/>
                </a:schemeClr>
              </a:solidFill>
            </a:endParaRPr>
          </a:p>
          <a:p>
            <a:pPr marL="0" indent="0">
              <a:buNone/>
            </a:pPr>
            <a:r>
              <a:rPr lang="en-US" sz="2000" i="1" dirty="0">
                <a:solidFill>
                  <a:schemeClr val="accent1">
                    <a:lumMod val="75000"/>
                  </a:schemeClr>
                </a:solidFill>
              </a:rPr>
              <a:t> </a:t>
            </a:r>
            <a:endParaRPr lang="en-US" sz="2000" dirty="0">
              <a:solidFill>
                <a:schemeClr val="accent1">
                  <a:lumMod val="75000"/>
                </a:schemeClr>
              </a:solidFill>
            </a:endParaRPr>
          </a:p>
          <a:p>
            <a:pPr marL="0" indent="0">
              <a:buNone/>
            </a:pPr>
            <a:r>
              <a:rPr lang="en-US" sz="2000" dirty="0">
                <a:solidFill>
                  <a:schemeClr val="accent1">
                    <a:lumMod val="75000"/>
                  </a:schemeClr>
                </a:solidFill>
              </a:rPr>
              <a:t>	</a:t>
            </a:r>
          </a:p>
        </p:txBody>
      </p:sp>
    </p:spTree>
    <p:extLst>
      <p:ext uri="{BB962C8B-B14F-4D97-AF65-F5344CB8AC3E}">
        <p14:creationId xmlns:p14="http://schemas.microsoft.com/office/powerpoint/2010/main" val="251718257"/>
      </p:ext>
    </p:extLst>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467600" cy="661987"/>
          </a:xfrm>
        </p:spPr>
        <p:txBody>
          <a:bodyPr/>
          <a:lstStyle/>
          <a:p>
            <a:r>
              <a:rPr lang="en-US" b="1" dirty="0">
                <a:solidFill>
                  <a:schemeClr val="tx1"/>
                </a:solidFill>
              </a:rPr>
              <a:t>Fiscal Year </a:t>
            </a:r>
            <a:br>
              <a:rPr lang="en-US" b="1" dirty="0">
                <a:solidFill>
                  <a:schemeClr val="tx1"/>
                </a:solidFill>
              </a:rPr>
            </a:br>
            <a:r>
              <a:rPr lang="en-US" b="1" dirty="0">
                <a:solidFill>
                  <a:schemeClr val="tx1"/>
                </a:solidFill>
              </a:rPr>
              <a:t>Tentative Detailing Visits </a:t>
            </a:r>
          </a:p>
        </p:txBody>
      </p:sp>
      <p:sp>
        <p:nvSpPr>
          <p:cNvPr id="3" name="Content Placeholder 2"/>
          <p:cNvSpPr>
            <a:spLocks noGrp="1"/>
          </p:cNvSpPr>
          <p:nvPr>
            <p:ph idx="1"/>
          </p:nvPr>
        </p:nvSpPr>
        <p:spPr>
          <a:xfrm>
            <a:off x="304800" y="1371600"/>
            <a:ext cx="7772400" cy="4953000"/>
          </a:xfrm>
        </p:spPr>
        <p:txBody>
          <a:bodyPr/>
          <a:lstStyle/>
          <a:p>
            <a:pPr marL="0" indent="0">
              <a:buNone/>
            </a:pPr>
            <a:endParaRPr lang="en-US" sz="1600" dirty="0"/>
          </a:p>
          <a:p>
            <a:pPr marL="0" indent="0">
              <a:buNone/>
            </a:pPr>
            <a:r>
              <a:rPr lang="en-US" sz="1600" u="sng" dirty="0">
                <a:solidFill>
                  <a:srgbClr val="0000E0"/>
                </a:solidFill>
              </a:rPr>
              <a:t>1st Quarter</a:t>
            </a:r>
            <a:r>
              <a:rPr lang="en-US" sz="1600" u="sng" dirty="0">
                <a:solidFill>
                  <a:srgbClr val="0000E0"/>
                </a:solidFill>
                <a:effectLst/>
              </a:rPr>
              <a:t>:</a:t>
            </a:r>
          </a:p>
          <a:p>
            <a:pPr marL="0" indent="0">
              <a:buNone/>
            </a:pPr>
            <a:r>
              <a:rPr lang="en-US" sz="1600" dirty="0">
                <a:solidFill>
                  <a:srgbClr val="0000E0"/>
                </a:solidFill>
              </a:rPr>
              <a:t>Hampton Roads Visit:  18-22 November</a:t>
            </a:r>
            <a:endParaRPr lang="en-US" sz="1600" dirty="0">
              <a:solidFill>
                <a:srgbClr val="0000E0"/>
              </a:solidFill>
              <a:effectLst/>
            </a:endParaRPr>
          </a:p>
          <a:p>
            <a:pPr marL="0" indent="0">
              <a:buClr>
                <a:srgbClr val="114FFB"/>
              </a:buClr>
              <a:buNone/>
            </a:pPr>
            <a:endParaRPr lang="en-US" sz="1600" dirty="0">
              <a:solidFill>
                <a:srgbClr val="FF0000"/>
              </a:solidFill>
            </a:endParaRPr>
          </a:p>
          <a:p>
            <a:pPr marL="0" indent="0">
              <a:buNone/>
            </a:pPr>
            <a:r>
              <a:rPr lang="en-US" sz="1600" u="sng" dirty="0">
                <a:solidFill>
                  <a:srgbClr val="0000E0"/>
                </a:solidFill>
              </a:rPr>
              <a:t>2nd Quarter</a:t>
            </a:r>
            <a:r>
              <a:rPr lang="en-US" sz="1600" u="sng" dirty="0">
                <a:solidFill>
                  <a:srgbClr val="0000E0"/>
                </a:solidFill>
                <a:effectLst/>
              </a:rPr>
              <a:t>:</a:t>
            </a:r>
          </a:p>
          <a:p>
            <a:pPr marL="0" indent="0">
              <a:buNone/>
            </a:pPr>
            <a:r>
              <a:rPr lang="en-US" sz="1600" dirty="0">
                <a:solidFill>
                  <a:srgbClr val="0000E0"/>
                </a:solidFill>
              </a:rPr>
              <a:t>PERS-43 Japan site visit:  13-18 </a:t>
            </a:r>
            <a:r>
              <a:rPr lang="en-US" sz="1600" dirty="0" smtClean="0">
                <a:solidFill>
                  <a:srgbClr val="0000E0"/>
                </a:solidFill>
              </a:rPr>
              <a:t>January</a:t>
            </a:r>
          </a:p>
          <a:p>
            <a:pPr marL="0" indent="0">
              <a:buNone/>
            </a:pPr>
            <a:r>
              <a:rPr lang="en-US" sz="1600" dirty="0" smtClean="0">
                <a:solidFill>
                  <a:srgbClr val="0000E0"/>
                </a:solidFill>
              </a:rPr>
              <a:t>AVOPS Summit, Charleston SC:  12-15 March </a:t>
            </a:r>
            <a:endParaRPr lang="en-US" sz="1600" dirty="0">
              <a:solidFill>
                <a:srgbClr val="0000E0"/>
              </a:solidFill>
            </a:endParaRPr>
          </a:p>
        </p:txBody>
      </p:sp>
    </p:spTree>
    <p:extLst>
      <p:ext uri="{BB962C8B-B14F-4D97-AF65-F5344CB8AC3E}">
        <p14:creationId xmlns:p14="http://schemas.microsoft.com/office/powerpoint/2010/main" val="100404295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661987"/>
          </a:xfrm>
        </p:spPr>
        <p:txBody>
          <a:bodyPr/>
          <a:lstStyle/>
          <a:p>
            <a:r>
              <a:rPr lang="en-US" sz="2800" b="1" dirty="0">
                <a:solidFill>
                  <a:schemeClr val="tx1"/>
                </a:solidFill>
              </a:rPr>
              <a:t>Order Negotiations</a:t>
            </a:r>
            <a:br>
              <a:rPr lang="en-US" sz="2800" b="1" dirty="0">
                <a:solidFill>
                  <a:schemeClr val="tx1"/>
                </a:solidFill>
              </a:rPr>
            </a:br>
            <a:r>
              <a:rPr lang="en-US" sz="2800" dirty="0">
                <a:solidFill>
                  <a:schemeClr val="tx1"/>
                </a:solidFill>
              </a:rPr>
              <a:t>Worldwide Assignability</a:t>
            </a:r>
          </a:p>
        </p:txBody>
      </p:sp>
      <p:sp>
        <p:nvSpPr>
          <p:cNvPr id="3" name="Content Placeholder 2"/>
          <p:cNvSpPr>
            <a:spLocks noGrp="1"/>
          </p:cNvSpPr>
          <p:nvPr>
            <p:ph idx="1"/>
          </p:nvPr>
        </p:nvSpPr>
        <p:spPr>
          <a:xfrm>
            <a:off x="685800" y="1371600"/>
            <a:ext cx="7772400" cy="4724400"/>
          </a:xfrm>
        </p:spPr>
        <p:txBody>
          <a:bodyPr/>
          <a:lstStyle/>
          <a:p>
            <a:pPr>
              <a:buFont typeface="Arial" panose="020B0604020202020204" pitchFamily="34" charset="0"/>
              <a:buChar char="•"/>
            </a:pPr>
            <a:r>
              <a:rPr lang="en-US" sz="1400" dirty="0">
                <a:solidFill>
                  <a:srgbClr val="FF0000"/>
                </a:solidFill>
                <a:effectLst>
                  <a:outerShdw blurRad="38100" dist="38100" dir="2700000" algn="tl">
                    <a:srgbClr val="000000">
                      <a:alpha val="43137"/>
                    </a:srgbClr>
                  </a:outerShdw>
                </a:effectLst>
                <a:ea typeface="Calibri"/>
                <a:cs typeface="Times New Roman"/>
              </a:rPr>
              <a:t> Factors in determining your assignment:</a:t>
            </a:r>
          </a:p>
          <a:p>
            <a:pPr>
              <a:buFont typeface="Arial" panose="020B0604020202020204" pitchFamily="34" charset="0"/>
              <a:buChar char="•"/>
            </a:pPr>
            <a:endParaRPr lang="en-US" sz="1400" dirty="0">
              <a:solidFill>
                <a:schemeClr val="accent5">
                  <a:lumMod val="50000"/>
                </a:schemeClr>
              </a:solidFill>
              <a:effectLst>
                <a:outerShdw blurRad="38100" dist="38100" dir="2700000" algn="tl">
                  <a:srgbClr val="000000">
                    <a:alpha val="43137"/>
                  </a:srgbClr>
                </a:outerShdw>
              </a:effectLst>
              <a:ea typeface="Calibri"/>
              <a:cs typeface="Times New Roman"/>
            </a:endParaRPr>
          </a:p>
          <a:p>
            <a:pPr marL="457200" lvl="1" indent="0">
              <a:buNone/>
            </a:pPr>
            <a:r>
              <a:rPr lang="en-US" sz="1400" dirty="0">
                <a:solidFill>
                  <a:srgbClr val="000099"/>
                </a:solidFill>
                <a:effectLst>
                  <a:outerShdw blurRad="38100" dist="38100" dir="2700000" algn="tl">
                    <a:srgbClr val="000000">
                      <a:alpha val="43137"/>
                    </a:srgbClr>
                  </a:outerShdw>
                </a:effectLst>
                <a:ea typeface="Calibri"/>
                <a:cs typeface="Times New Roman"/>
              </a:rPr>
              <a:t>1. </a:t>
            </a:r>
            <a:r>
              <a:rPr lang="en-US" sz="1400" dirty="0">
                <a:solidFill>
                  <a:srgbClr val="FF0000"/>
                </a:solidFill>
                <a:effectLst>
                  <a:outerShdw blurRad="38100" dist="38100" dir="2700000" algn="tl">
                    <a:srgbClr val="000000">
                      <a:alpha val="43137"/>
                    </a:srgbClr>
                  </a:outerShdw>
                </a:effectLst>
                <a:ea typeface="Calibri"/>
                <a:cs typeface="Times New Roman"/>
              </a:rPr>
              <a:t>Experience</a:t>
            </a:r>
            <a:r>
              <a:rPr lang="en-US" sz="1400" dirty="0">
                <a:solidFill>
                  <a:srgbClr val="000099"/>
                </a:solidFill>
                <a:effectLst>
                  <a:outerShdw blurRad="38100" dist="38100" dir="2700000" algn="tl">
                    <a:srgbClr val="000000">
                      <a:alpha val="43137"/>
                    </a:srgbClr>
                  </a:outerShdw>
                </a:effectLst>
                <a:ea typeface="Calibri"/>
                <a:cs typeface="Times New Roman"/>
              </a:rPr>
              <a:t> on Type Model Series aircraft.  i.e. If you have F-18 experience you have a high probability of getting assigned to a VFA/VAQ squadron Overseas, Whidbey Island, Lemoore or Oceana.  The next milestone applicable to your designator is also considered.</a:t>
            </a:r>
          </a:p>
          <a:p>
            <a:pPr marL="457200" lvl="1" indent="0">
              <a:buNone/>
            </a:pPr>
            <a:endParaRPr lang="en-US" sz="1400" dirty="0">
              <a:solidFill>
                <a:srgbClr val="000099"/>
              </a:solidFill>
              <a:effectLst>
                <a:outerShdw blurRad="38100" dist="38100" dir="2700000" algn="tl">
                  <a:srgbClr val="000000">
                    <a:alpha val="43137"/>
                  </a:srgbClr>
                </a:outerShdw>
              </a:effectLst>
              <a:ea typeface="Calibri"/>
              <a:cs typeface="Times New Roman"/>
            </a:endParaRPr>
          </a:p>
          <a:p>
            <a:pPr marL="457200" lvl="1" indent="0">
              <a:buNone/>
            </a:pPr>
            <a:r>
              <a:rPr lang="en-US" sz="1400" dirty="0">
                <a:solidFill>
                  <a:srgbClr val="000099"/>
                </a:solidFill>
                <a:effectLst>
                  <a:outerShdw blurRad="38100" dist="38100" dir="2700000" algn="tl">
                    <a:srgbClr val="000000">
                      <a:alpha val="43137"/>
                    </a:srgbClr>
                  </a:outerShdw>
                </a:effectLst>
                <a:ea typeface="Calibri"/>
                <a:cs typeface="Times New Roman"/>
              </a:rPr>
              <a:t>2. Billet requirement/priority for LDO / CWO.  i.e. Where do we need a 6XXX or 7XXX.  </a:t>
            </a:r>
          </a:p>
          <a:p>
            <a:pPr marL="457200" lvl="1" indent="0">
              <a:buNone/>
            </a:pPr>
            <a:endParaRPr lang="en-US" sz="1400" dirty="0">
              <a:solidFill>
                <a:srgbClr val="000099"/>
              </a:solidFill>
              <a:effectLst>
                <a:outerShdw blurRad="38100" dist="38100" dir="2700000" algn="tl">
                  <a:srgbClr val="000000">
                    <a:alpha val="43137"/>
                  </a:srgbClr>
                </a:outerShdw>
              </a:effectLst>
              <a:ea typeface="Calibri"/>
              <a:cs typeface="Times New Roman"/>
            </a:endParaRPr>
          </a:p>
          <a:p>
            <a:pPr marL="457200" lvl="1" indent="0">
              <a:buNone/>
            </a:pPr>
            <a:r>
              <a:rPr lang="en-US" sz="1400" dirty="0">
                <a:solidFill>
                  <a:srgbClr val="000099"/>
                </a:solidFill>
                <a:effectLst>
                  <a:outerShdw blurRad="38100" dist="38100" dir="2700000" algn="tl">
                    <a:srgbClr val="000000">
                      <a:alpha val="43137"/>
                    </a:srgbClr>
                  </a:outerShdw>
                </a:effectLst>
                <a:ea typeface="Calibri"/>
                <a:cs typeface="Times New Roman"/>
              </a:rPr>
              <a:t>3. Exceptional Family </a:t>
            </a:r>
            <a:r>
              <a:rPr lang="en-US" sz="1400" dirty="0" smtClean="0">
                <a:solidFill>
                  <a:srgbClr val="000099"/>
                </a:solidFill>
                <a:effectLst>
                  <a:outerShdw blurRad="38100" dist="38100" dir="2700000" algn="tl">
                    <a:srgbClr val="000000">
                      <a:alpha val="43137"/>
                    </a:srgbClr>
                  </a:outerShdw>
                </a:effectLst>
                <a:ea typeface="Calibri"/>
                <a:cs typeface="Times New Roman"/>
              </a:rPr>
              <a:t>Member </a:t>
            </a:r>
            <a:r>
              <a:rPr lang="en-US" sz="1400" dirty="0">
                <a:solidFill>
                  <a:srgbClr val="000099"/>
                </a:solidFill>
                <a:effectLst>
                  <a:outerShdw blurRad="38100" dist="38100" dir="2700000" algn="tl">
                    <a:srgbClr val="000000">
                      <a:alpha val="43137"/>
                    </a:srgbClr>
                  </a:outerShdw>
                </a:effectLst>
                <a:ea typeface="Calibri"/>
                <a:cs typeface="Times New Roman"/>
              </a:rPr>
              <a:t>/ Spouse Colocation Considerations</a:t>
            </a:r>
          </a:p>
          <a:p>
            <a:pPr marL="457200" lvl="1" indent="0">
              <a:buNone/>
            </a:pPr>
            <a:endParaRPr lang="en-US" sz="1400" dirty="0">
              <a:solidFill>
                <a:srgbClr val="000099"/>
              </a:solidFill>
              <a:effectLst>
                <a:outerShdw blurRad="38100" dist="38100" dir="2700000" algn="tl">
                  <a:srgbClr val="000000">
                    <a:alpha val="43137"/>
                  </a:srgbClr>
                </a:outerShdw>
              </a:effectLst>
              <a:ea typeface="Calibri"/>
              <a:cs typeface="Times New Roman"/>
            </a:endParaRPr>
          </a:p>
          <a:p>
            <a:pPr marL="457200" lvl="1" indent="0">
              <a:buNone/>
            </a:pPr>
            <a:r>
              <a:rPr lang="en-US" sz="1400" dirty="0">
                <a:solidFill>
                  <a:srgbClr val="000099"/>
                </a:solidFill>
                <a:effectLst>
                  <a:outerShdw blurRad="38100" dist="38100" dir="2700000" algn="tl">
                    <a:srgbClr val="000000">
                      <a:alpha val="43137"/>
                    </a:srgbClr>
                  </a:outerShdw>
                </a:effectLst>
                <a:ea typeface="Calibri"/>
                <a:cs typeface="Times New Roman"/>
              </a:rPr>
              <a:t>4. Personal Preferences and available billets </a:t>
            </a:r>
          </a:p>
          <a:p>
            <a:pPr marL="457200" lvl="1" indent="0">
              <a:buNone/>
            </a:pPr>
            <a:endParaRPr lang="en-US" sz="1400" dirty="0">
              <a:solidFill>
                <a:srgbClr val="000099"/>
              </a:solidFill>
              <a:effectLst>
                <a:outerShdw blurRad="38100" dist="38100" dir="2700000" algn="tl">
                  <a:srgbClr val="000000">
                    <a:alpha val="43137"/>
                  </a:srgbClr>
                </a:outerShdw>
              </a:effectLst>
              <a:ea typeface="Calibri"/>
              <a:cs typeface="Times New Roman"/>
            </a:endParaRPr>
          </a:p>
          <a:p>
            <a:pPr marL="457200" lvl="1" indent="0">
              <a:buNone/>
            </a:pPr>
            <a:r>
              <a:rPr lang="en-US" sz="1400" dirty="0">
                <a:solidFill>
                  <a:srgbClr val="000099"/>
                </a:solidFill>
                <a:effectLst>
                  <a:outerShdw blurRad="38100" dist="38100" dir="2700000" algn="tl">
                    <a:srgbClr val="000000">
                      <a:alpha val="43137"/>
                    </a:srgbClr>
                  </a:outerShdw>
                </a:effectLst>
                <a:ea typeface="Calibri"/>
                <a:cs typeface="Times New Roman"/>
              </a:rPr>
              <a:t>5. </a:t>
            </a:r>
            <a:r>
              <a:rPr lang="en-US" sz="1400" dirty="0">
                <a:solidFill>
                  <a:srgbClr val="FF0000"/>
                </a:solidFill>
                <a:effectLst>
                  <a:outerShdw blurRad="38100" dist="38100" dir="2700000" algn="tl">
                    <a:srgbClr val="000000">
                      <a:alpha val="43137"/>
                    </a:srgbClr>
                  </a:outerShdw>
                </a:effectLst>
                <a:ea typeface="Calibri"/>
                <a:cs typeface="Times New Roman"/>
              </a:rPr>
              <a:t>Assignments are based upon on requirements and may not be in the desired location of the member.  </a:t>
            </a:r>
          </a:p>
          <a:p>
            <a:pPr marL="0" indent="0">
              <a:buNone/>
            </a:pPr>
            <a:endParaRPr lang="en-US" sz="1400" dirty="0">
              <a:solidFill>
                <a:schemeClr val="accent5">
                  <a:lumMod val="50000"/>
                </a:schemeClr>
              </a:solidFill>
              <a:effectLst>
                <a:outerShdw blurRad="38100" dist="38100" dir="2700000" algn="tl">
                  <a:srgbClr val="000000">
                    <a:alpha val="43137"/>
                  </a:srgbClr>
                </a:outerShdw>
              </a:effectLst>
              <a:ea typeface="Calibri"/>
              <a:cs typeface="Times New Roman"/>
            </a:endParaRPr>
          </a:p>
        </p:txBody>
      </p:sp>
    </p:spTree>
    <p:extLst>
      <p:ext uri="{BB962C8B-B14F-4D97-AF65-F5344CB8AC3E}">
        <p14:creationId xmlns:p14="http://schemas.microsoft.com/office/powerpoint/2010/main" val="1310151086"/>
      </p:ext>
    </p:extLst>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tx1"/>
                </a:solidFill>
              </a:rPr>
              <a:t> Career To Do’s</a:t>
            </a:r>
          </a:p>
        </p:txBody>
      </p:sp>
      <p:sp>
        <p:nvSpPr>
          <p:cNvPr id="3" name="Content Placeholder 2"/>
          <p:cNvSpPr>
            <a:spLocks noGrp="1"/>
          </p:cNvSpPr>
          <p:nvPr>
            <p:ph idx="1"/>
          </p:nvPr>
        </p:nvSpPr>
        <p:spPr>
          <a:xfrm>
            <a:off x="342900" y="1295400"/>
            <a:ext cx="8610600" cy="5105400"/>
          </a:xfrm>
          <a:noFill/>
          <a:ln w="12700">
            <a:noFill/>
            <a:miter lim="800000"/>
            <a:headEnd/>
            <a:tailEnd/>
          </a:ln>
          <a:effectLst/>
        </p:spPr>
        <p:txBody>
          <a:bodyPr vert="horz" wrap="square" lIns="90488" tIns="44450" rIns="90488" bIns="44450" numCol="1" anchor="t" anchorCtr="0" compatLnSpc="1">
            <a:prstTxWarp prst="textNoShape">
              <a:avLst/>
            </a:prstTxWarp>
          </a:bodyPr>
          <a:lstStyle/>
          <a:p>
            <a:pPr>
              <a:spcBef>
                <a:spcPts val="0"/>
              </a:spcBef>
              <a:buFont typeface="Arial" panose="020B0604020202020204" pitchFamily="34" charset="0"/>
              <a:buChar char="•"/>
            </a:pPr>
            <a:r>
              <a:rPr lang="en-US" sz="1400" dirty="0">
                <a:solidFill>
                  <a:srgbClr val="0000E0"/>
                </a:solidFill>
              </a:rPr>
              <a:t> Get Smart on Selection Board Processes and keep your record up to date.</a:t>
            </a:r>
          </a:p>
          <a:p>
            <a:pPr>
              <a:spcBef>
                <a:spcPts val="0"/>
              </a:spcBef>
              <a:buFont typeface="Arial" panose="020B0604020202020204" pitchFamily="34" charset="0"/>
              <a:buChar char="•"/>
            </a:pPr>
            <a:endParaRPr lang="en-US" sz="1400" dirty="0">
              <a:solidFill>
                <a:srgbClr val="0000E0"/>
              </a:solidFill>
            </a:endParaRPr>
          </a:p>
          <a:p>
            <a:pPr>
              <a:spcBef>
                <a:spcPts val="0"/>
              </a:spcBef>
              <a:buFont typeface="Arial" panose="020B0604020202020204" pitchFamily="34" charset="0"/>
              <a:buChar char="•"/>
            </a:pPr>
            <a:r>
              <a:rPr lang="en-US" sz="1400" dirty="0">
                <a:solidFill>
                  <a:srgbClr val="0000E0"/>
                </a:solidFill>
              </a:rPr>
              <a:t> Read the Board Precepts, Convening Orders, and watch the board videos!</a:t>
            </a:r>
          </a:p>
          <a:p>
            <a:pPr>
              <a:spcBef>
                <a:spcPts val="0"/>
              </a:spcBef>
              <a:buFont typeface="Arial" panose="020B0604020202020204" pitchFamily="34" charset="0"/>
              <a:buChar char="•"/>
            </a:pPr>
            <a:endParaRPr lang="en-US" sz="1400" b="1" dirty="0">
              <a:solidFill>
                <a:srgbClr val="0000E0"/>
              </a:solidFill>
            </a:endParaRPr>
          </a:p>
          <a:p>
            <a:pPr>
              <a:spcBef>
                <a:spcPts val="0"/>
              </a:spcBef>
              <a:buFont typeface="Arial" panose="020B0604020202020204" pitchFamily="34" charset="0"/>
              <a:buChar char="•"/>
            </a:pPr>
            <a:r>
              <a:rPr lang="en-US" sz="1400" dirty="0">
                <a:solidFill>
                  <a:srgbClr val="0000E0"/>
                </a:solidFill>
              </a:rPr>
              <a:t> Have a Plan! “Think” 2+ Tours Ahead as “Career Timing” promotes success. (12/13 month detailing window applies). </a:t>
            </a:r>
          </a:p>
          <a:p>
            <a:pPr>
              <a:spcBef>
                <a:spcPts val="0"/>
              </a:spcBef>
              <a:buFont typeface="Arial" panose="020B0604020202020204" pitchFamily="34" charset="0"/>
              <a:buChar char="•"/>
            </a:pPr>
            <a:endParaRPr lang="en-US" sz="1400" dirty="0">
              <a:solidFill>
                <a:srgbClr val="0000E0"/>
              </a:solidFill>
            </a:endParaRPr>
          </a:p>
          <a:p>
            <a:pPr>
              <a:spcBef>
                <a:spcPts val="0"/>
              </a:spcBef>
              <a:buClr>
                <a:srgbClr val="0000E0"/>
              </a:buClr>
              <a:buFont typeface="Arial" panose="020B0604020202020204" pitchFamily="34" charset="0"/>
              <a:buChar char="•"/>
            </a:pPr>
            <a:r>
              <a:rPr lang="en-US" sz="1400" dirty="0">
                <a:solidFill>
                  <a:srgbClr val="0000E0"/>
                </a:solidFill>
              </a:rPr>
              <a:t> Utilize NAVPERS Blue Book and Career Pattern Sheets.</a:t>
            </a:r>
          </a:p>
          <a:p>
            <a:pPr>
              <a:spcBef>
                <a:spcPts val="0"/>
              </a:spcBef>
              <a:buClr>
                <a:srgbClr val="0000E0"/>
              </a:buClr>
              <a:buFont typeface="Arial" panose="020B0604020202020204" pitchFamily="34" charset="0"/>
              <a:buChar char="•"/>
            </a:pPr>
            <a:endParaRPr lang="en-US" sz="1400" dirty="0">
              <a:solidFill>
                <a:srgbClr val="0000E0"/>
              </a:solidFill>
            </a:endParaRPr>
          </a:p>
          <a:p>
            <a:pPr>
              <a:spcBef>
                <a:spcPts val="0"/>
              </a:spcBef>
              <a:buClr>
                <a:srgbClr val="0000E0"/>
              </a:buClr>
              <a:buFont typeface="Arial" panose="020B0604020202020204" pitchFamily="34" charset="0"/>
              <a:buChar char="•"/>
            </a:pPr>
            <a:r>
              <a:rPr lang="en-US" sz="1400" dirty="0">
                <a:solidFill>
                  <a:srgbClr val="0000E0"/>
                </a:solidFill>
              </a:rPr>
              <a:t> Good career management consists of education, flexibility, and communication w/family, mentors, leadership &amp; your Detailer). </a:t>
            </a:r>
          </a:p>
          <a:p>
            <a:pPr>
              <a:spcBef>
                <a:spcPts val="0"/>
              </a:spcBef>
              <a:buClr>
                <a:srgbClr val="0000E0"/>
              </a:buClr>
              <a:buFont typeface="Arial" panose="020B0604020202020204" pitchFamily="34" charset="0"/>
              <a:buChar char="•"/>
            </a:pPr>
            <a:endParaRPr lang="en-US" sz="1400" dirty="0">
              <a:solidFill>
                <a:srgbClr val="0000E0"/>
              </a:solidFill>
            </a:endParaRPr>
          </a:p>
          <a:p>
            <a:pPr>
              <a:spcBef>
                <a:spcPts val="0"/>
              </a:spcBef>
              <a:buClr>
                <a:srgbClr val="0000E0"/>
              </a:buClr>
              <a:buFont typeface="Arial" panose="020B0604020202020204" pitchFamily="34" charset="0"/>
              <a:buChar char="•"/>
            </a:pPr>
            <a:r>
              <a:rPr lang="en-US" sz="1400" dirty="0">
                <a:solidFill>
                  <a:srgbClr val="0000E0"/>
                </a:solidFill>
              </a:rPr>
              <a:t>  Have mentors on active duty, and at each level you aspire to achieve!</a:t>
            </a:r>
          </a:p>
          <a:p>
            <a:pPr>
              <a:spcBef>
                <a:spcPts val="0"/>
              </a:spcBef>
              <a:buClr>
                <a:srgbClr val="0000E0"/>
              </a:buClr>
            </a:pPr>
            <a:endParaRPr lang="en-US" sz="1400" dirty="0">
              <a:solidFill>
                <a:srgbClr val="0000E0"/>
              </a:solidFill>
            </a:endParaRPr>
          </a:p>
          <a:p>
            <a:pPr>
              <a:spcBef>
                <a:spcPts val="0"/>
              </a:spcBef>
              <a:buClr>
                <a:srgbClr val="0000E0"/>
              </a:buClr>
              <a:buFont typeface="Arial" panose="020B0604020202020204" pitchFamily="34" charset="0"/>
              <a:buChar char="•"/>
            </a:pPr>
            <a:r>
              <a:rPr lang="en-US" sz="1400" dirty="0">
                <a:solidFill>
                  <a:srgbClr val="0000E0"/>
                </a:solidFill>
              </a:rPr>
              <a:t> Decision gates:  PRD, Promotions (especially making LCDR…Be ready to move), Retirement, Major Family Events, and Education.</a:t>
            </a:r>
          </a:p>
          <a:p>
            <a:pPr>
              <a:spcBef>
                <a:spcPts val="0"/>
              </a:spcBef>
              <a:buClr>
                <a:srgbClr val="0000E0"/>
              </a:buClr>
              <a:buFont typeface="Arial" panose="020B0604020202020204" pitchFamily="34" charset="0"/>
              <a:buChar char="•"/>
            </a:pPr>
            <a:endParaRPr lang="en-US" sz="1400" dirty="0">
              <a:solidFill>
                <a:srgbClr val="0000E0"/>
              </a:solidFill>
            </a:endParaRPr>
          </a:p>
          <a:p>
            <a:pPr>
              <a:spcBef>
                <a:spcPts val="0"/>
              </a:spcBef>
              <a:buClr>
                <a:srgbClr val="0000E0"/>
              </a:buClr>
              <a:buFont typeface="Arial" panose="020B0604020202020204" pitchFamily="34" charset="0"/>
              <a:buChar char="•"/>
            </a:pPr>
            <a:r>
              <a:rPr lang="en-US" sz="1400" dirty="0">
                <a:solidFill>
                  <a:srgbClr val="0000E0"/>
                </a:solidFill>
              </a:rPr>
              <a:t> Take the career enhancing tough jobs!  Think you don’t have legs?  There are 19 Aviation LDO CDRs serving today commissioned at 14 years or greater enlisted service.</a:t>
            </a:r>
          </a:p>
          <a:p>
            <a:pPr>
              <a:spcBef>
                <a:spcPts val="0"/>
              </a:spcBef>
              <a:buClr>
                <a:srgbClr val="0000E0"/>
              </a:buClr>
            </a:pPr>
            <a:endParaRPr lang="en-US" sz="1400" dirty="0">
              <a:solidFill>
                <a:srgbClr val="0000E0"/>
              </a:solidFill>
            </a:endParaRPr>
          </a:p>
          <a:p>
            <a:pPr>
              <a:spcBef>
                <a:spcPts val="0"/>
              </a:spcBef>
              <a:buClr>
                <a:srgbClr val="0000E0"/>
              </a:buClr>
              <a:buFont typeface="Arial" panose="020B0604020202020204" pitchFamily="34" charset="0"/>
              <a:buChar char="•"/>
            </a:pPr>
            <a:r>
              <a:rPr lang="en-US" sz="1400" dirty="0">
                <a:solidFill>
                  <a:srgbClr val="0000E0"/>
                </a:solidFill>
              </a:rPr>
              <a:t> Sustained superior performance is the key to operational and your professional success!</a:t>
            </a:r>
          </a:p>
          <a:p>
            <a:pPr marL="457200" lvl="1" indent="0">
              <a:buClr>
                <a:srgbClr val="0000E0"/>
              </a:buClr>
              <a:buNone/>
            </a:pPr>
            <a:endParaRPr lang="en-US" sz="2000" dirty="0">
              <a:solidFill>
                <a:srgbClr val="0000E0"/>
              </a:solidFill>
              <a:ea typeface="+mn-ea"/>
              <a:cs typeface="+mn-cs"/>
            </a:endParaRPr>
          </a:p>
          <a:p>
            <a:pPr>
              <a:buFont typeface="Arial" panose="020B0604020202020204" pitchFamily="34" charset="0"/>
              <a:buChar char="•"/>
            </a:pPr>
            <a:endParaRPr lang="en-US" sz="2000" dirty="0">
              <a:solidFill>
                <a:srgbClr val="0000E0"/>
              </a:solidFill>
            </a:endParaRPr>
          </a:p>
        </p:txBody>
      </p:sp>
    </p:spTree>
    <p:extLst>
      <p:ext uri="{BB962C8B-B14F-4D97-AF65-F5344CB8AC3E}">
        <p14:creationId xmlns:p14="http://schemas.microsoft.com/office/powerpoint/2010/main" val="3684679163"/>
      </p:ext>
    </p:extLst>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a:solidFill>
                  <a:schemeClr val="tx1"/>
                </a:solidFill>
              </a:rPr>
              <a:t>EFM Updates</a:t>
            </a:r>
          </a:p>
        </p:txBody>
      </p:sp>
      <p:sp>
        <p:nvSpPr>
          <p:cNvPr id="3" name="Content Placeholder 2"/>
          <p:cNvSpPr>
            <a:spLocks noGrp="1"/>
          </p:cNvSpPr>
          <p:nvPr>
            <p:ph idx="1"/>
          </p:nvPr>
        </p:nvSpPr>
        <p:spPr>
          <a:xfrm>
            <a:off x="228600" y="1828800"/>
            <a:ext cx="8686800" cy="4800600"/>
          </a:xfrm>
        </p:spPr>
        <p:txBody>
          <a:bodyPr/>
          <a:lstStyle/>
          <a:p>
            <a:pPr>
              <a:buFont typeface="Arial" panose="020B0604020202020204" pitchFamily="34" charset="0"/>
              <a:buChar char="•"/>
              <a:defRPr/>
            </a:pPr>
            <a:r>
              <a:rPr lang="en-US" sz="2800" dirty="0">
                <a:solidFill>
                  <a:srgbClr val="0000E0"/>
                </a:solidFill>
              </a:rPr>
              <a:t>EFM updates are required every 3 years.</a:t>
            </a:r>
          </a:p>
          <a:p>
            <a:pPr marL="0" indent="0">
              <a:buNone/>
              <a:defRPr/>
            </a:pPr>
            <a:endParaRPr lang="en-US" sz="2800" dirty="0">
              <a:solidFill>
                <a:srgbClr val="0000E0"/>
              </a:solidFill>
            </a:endParaRPr>
          </a:p>
          <a:p>
            <a:pPr>
              <a:buFont typeface="Arial" panose="020B0604020202020204" pitchFamily="34" charset="0"/>
              <a:buChar char="•"/>
              <a:defRPr/>
            </a:pPr>
            <a:r>
              <a:rPr lang="en-US" sz="2800" u="sng" dirty="0">
                <a:solidFill>
                  <a:srgbClr val="0000E0"/>
                </a:solidFill>
              </a:rPr>
              <a:t>Orders will not be processed through the system if EFM is out of date.</a:t>
            </a:r>
          </a:p>
          <a:p>
            <a:pPr marL="0" indent="0">
              <a:buNone/>
              <a:defRPr/>
            </a:pPr>
            <a:r>
              <a:rPr lang="en-US" sz="2800" dirty="0">
                <a:solidFill>
                  <a:srgbClr val="0000E0"/>
                </a:solidFill>
              </a:rPr>
              <a:t>  </a:t>
            </a:r>
          </a:p>
          <a:p>
            <a:pPr>
              <a:buFont typeface="Arial" panose="020B0604020202020204" pitchFamily="34" charset="0"/>
              <a:buChar char="•"/>
              <a:defRPr/>
            </a:pPr>
            <a:r>
              <a:rPr lang="en-US" sz="2800" dirty="0">
                <a:solidFill>
                  <a:srgbClr val="0000E0"/>
                </a:solidFill>
              </a:rPr>
              <a:t>Effective October 1, 2024, EFMP categories will be dissolved to create a more personalized approach to assignments.</a:t>
            </a:r>
          </a:p>
          <a:p>
            <a:pPr>
              <a:buFont typeface="Arial" panose="020B0604020202020204" pitchFamily="34" charset="0"/>
              <a:buChar char="•"/>
              <a:defRPr/>
            </a:pPr>
            <a:endParaRPr lang="en-US" sz="2800" dirty="0">
              <a:solidFill>
                <a:schemeClr val="accent1">
                  <a:lumMod val="75000"/>
                </a:schemeClr>
              </a:solidFill>
            </a:endParaRPr>
          </a:p>
          <a:p>
            <a:pPr>
              <a:buFont typeface="Arial" panose="020B0604020202020204" pitchFamily="34" charset="0"/>
              <a:buChar char="•"/>
              <a:defRPr/>
            </a:pPr>
            <a:endParaRPr lang="en-US" sz="2800" dirty="0">
              <a:solidFill>
                <a:schemeClr val="accent1">
                  <a:lumMod val="75000"/>
                </a:schemeClr>
              </a:solidFill>
            </a:endParaRPr>
          </a:p>
        </p:txBody>
      </p:sp>
      <p:sp>
        <p:nvSpPr>
          <p:cNvPr id="4" name="TextBox 3"/>
          <p:cNvSpPr txBox="1"/>
          <p:nvPr/>
        </p:nvSpPr>
        <p:spPr>
          <a:xfrm>
            <a:off x="1299411" y="5692942"/>
            <a:ext cx="6705600" cy="646331"/>
          </a:xfrm>
          <a:prstGeom prst="rect">
            <a:avLst/>
          </a:prstGeom>
          <a:noFill/>
        </p:spPr>
        <p:txBody>
          <a:bodyPr wrap="square" lIns="91440" tIns="45720" rIns="91440" bIns="45720" rtlCol="0" anchor="t">
            <a:spAutoFit/>
          </a:bodyPr>
          <a:lstStyle/>
          <a:p>
            <a:endParaRPr lang="en-US" sz="1200" dirty="0">
              <a:solidFill>
                <a:srgbClr val="FF0000"/>
              </a:solidFill>
            </a:endParaRPr>
          </a:p>
          <a:p>
            <a:r>
              <a:rPr lang="en-US" sz="1200" dirty="0">
                <a:solidFill>
                  <a:srgbClr val="0000E0"/>
                </a:solidFill>
                <a:latin typeface="Times New Roman"/>
                <a:cs typeface="Arial"/>
              </a:rPr>
              <a:t>Detailers consult with EFM policy on all EFM orders. More often than not the decision is based on the availability of care in the new area. Continuity of care is also considered.</a:t>
            </a:r>
          </a:p>
        </p:txBody>
      </p:sp>
    </p:spTree>
    <p:extLst>
      <p:ext uri="{BB962C8B-B14F-4D97-AF65-F5344CB8AC3E}">
        <p14:creationId xmlns:p14="http://schemas.microsoft.com/office/powerpoint/2010/main" val="1338961553"/>
      </p:ext>
    </p:extLst>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371600" y="-30126"/>
            <a:ext cx="6445250" cy="1123950"/>
          </a:xfrm>
        </p:spPr>
        <p:txBody>
          <a:bodyPr/>
          <a:lstStyle/>
          <a:p>
            <a:r>
              <a:rPr lang="en-US" sz="4000" b="1" dirty="0">
                <a:solidFill>
                  <a:schemeClr val="tx1"/>
                </a:solidFill>
              </a:rPr>
              <a:t>Retirement</a:t>
            </a:r>
          </a:p>
        </p:txBody>
      </p:sp>
      <p:sp>
        <p:nvSpPr>
          <p:cNvPr id="7" name="Content Placeholder 2"/>
          <p:cNvSpPr>
            <a:spLocks noGrp="1"/>
          </p:cNvSpPr>
          <p:nvPr>
            <p:ph idx="1"/>
          </p:nvPr>
        </p:nvSpPr>
        <p:spPr/>
        <p:txBody>
          <a:bodyPr/>
          <a:lstStyle/>
          <a:p>
            <a:pPr>
              <a:buFont typeface="Arial" panose="020B0604020202020204" pitchFamily="34" charset="0"/>
              <a:buChar char="•"/>
            </a:pPr>
            <a:r>
              <a:rPr lang="en-US" sz="2400" dirty="0">
                <a:solidFill>
                  <a:srgbClr val="0000E0"/>
                </a:solidFill>
              </a:rPr>
              <a:t> Retirement Questions</a:t>
            </a:r>
          </a:p>
          <a:p>
            <a:pPr>
              <a:buFont typeface="Arial" panose="020B0604020202020204" pitchFamily="34" charset="0"/>
              <a:buChar char="•"/>
            </a:pPr>
            <a:endParaRPr lang="en-US" sz="2400" dirty="0">
              <a:solidFill>
                <a:srgbClr val="0000E0"/>
              </a:solidFill>
            </a:endParaRPr>
          </a:p>
          <a:p>
            <a:pPr>
              <a:buFont typeface="Arial" panose="020B0604020202020204" pitchFamily="34" charset="0"/>
              <a:buChar char="•"/>
            </a:pPr>
            <a:r>
              <a:rPr lang="en-US" sz="2400" dirty="0">
                <a:solidFill>
                  <a:srgbClr val="0000E0"/>
                </a:solidFill>
              </a:rPr>
              <a:t> Retirement Information</a:t>
            </a:r>
          </a:p>
          <a:p>
            <a:pPr>
              <a:buFont typeface="Arial" panose="020B0604020202020204" pitchFamily="34" charset="0"/>
              <a:buChar char="•"/>
            </a:pPr>
            <a:endParaRPr lang="en-US" sz="2400" dirty="0">
              <a:solidFill>
                <a:srgbClr val="0000E0"/>
              </a:solidFill>
            </a:endParaRPr>
          </a:p>
          <a:p>
            <a:pPr>
              <a:buFont typeface="Arial" panose="020B0604020202020204" pitchFamily="34" charset="0"/>
              <a:buChar char="•"/>
            </a:pPr>
            <a:r>
              <a:rPr lang="en-US" sz="2400" dirty="0">
                <a:solidFill>
                  <a:srgbClr val="0000E0"/>
                </a:solidFill>
              </a:rPr>
              <a:t> Service Obligation Requirements</a:t>
            </a:r>
          </a:p>
          <a:p>
            <a:pPr>
              <a:buFont typeface="Arial" panose="020B0604020202020204" pitchFamily="34" charset="0"/>
              <a:buChar char="•"/>
            </a:pPr>
            <a:endParaRPr lang="en-US" sz="2400" dirty="0">
              <a:solidFill>
                <a:srgbClr val="0000E0"/>
              </a:solidFill>
            </a:endParaRPr>
          </a:p>
          <a:p>
            <a:pPr>
              <a:buFont typeface="Arial" panose="020B0604020202020204" pitchFamily="34" charset="0"/>
              <a:buChar char="•"/>
            </a:pPr>
            <a:r>
              <a:rPr lang="en-US" sz="2400" dirty="0">
                <a:solidFill>
                  <a:srgbClr val="0000E0"/>
                </a:solidFill>
              </a:rPr>
              <a:t> Retirements, Promotion Opportunity and NSIPS</a:t>
            </a:r>
          </a:p>
          <a:p>
            <a:pPr marL="0" indent="0">
              <a:buNone/>
            </a:pPr>
            <a:endParaRPr lang="en-US" sz="2000" dirty="0">
              <a:solidFill>
                <a:schemeClr val="accent1">
                  <a:lumMod val="75000"/>
                </a:schemeClr>
              </a:solidFill>
            </a:endParaRPr>
          </a:p>
        </p:txBody>
      </p:sp>
    </p:spTree>
    <p:extLst>
      <p:ext uri="{BB962C8B-B14F-4D97-AF65-F5344CB8AC3E}">
        <p14:creationId xmlns:p14="http://schemas.microsoft.com/office/powerpoint/2010/main" val="4186594862"/>
      </p:ext>
    </p:extLst>
  </p:cSld>
  <p:clrMapOvr>
    <a:overrideClrMapping bg1="lt1" tx1="dk1" bg2="lt2" tx2="dk2" accent1="accent1" accent2="accent2" accent3="accent3" accent4="accent4" accent5="accent5" accent6="accent6" hlink="hlink" folHlink="folHlink"/>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0124" y="0"/>
            <a:ext cx="6292850" cy="1123950"/>
          </a:xfrm>
        </p:spPr>
        <p:txBody>
          <a:bodyPr/>
          <a:lstStyle/>
          <a:p>
            <a:r>
              <a:rPr lang="en-US" b="1" dirty="0">
                <a:solidFill>
                  <a:schemeClr val="tx1"/>
                </a:solidFill>
              </a:rPr>
              <a:t>Retirement Questions</a:t>
            </a:r>
          </a:p>
        </p:txBody>
      </p:sp>
      <p:sp>
        <p:nvSpPr>
          <p:cNvPr id="3" name="Content Placeholder 2"/>
          <p:cNvSpPr>
            <a:spLocks noGrp="1"/>
          </p:cNvSpPr>
          <p:nvPr>
            <p:ph idx="1"/>
          </p:nvPr>
        </p:nvSpPr>
        <p:spPr>
          <a:xfrm>
            <a:off x="-12405" y="1295400"/>
            <a:ext cx="8915400" cy="4953000"/>
          </a:xfrm>
        </p:spPr>
        <p:txBody>
          <a:bodyPr/>
          <a:lstStyle/>
          <a:p>
            <a:pPr marL="0" indent="0">
              <a:buNone/>
            </a:pPr>
            <a:r>
              <a:rPr lang="en-US" sz="2000" dirty="0">
                <a:solidFill>
                  <a:srgbClr val="0000E0"/>
                </a:solidFill>
              </a:rPr>
              <a:t>Retirement Questions:</a:t>
            </a:r>
          </a:p>
          <a:p>
            <a:pPr marL="0" indent="0">
              <a:buNone/>
            </a:pPr>
            <a:endParaRPr lang="en-US" sz="2000" dirty="0">
              <a:solidFill>
                <a:srgbClr val="0000E0"/>
              </a:solidFill>
            </a:endParaRPr>
          </a:p>
          <a:p>
            <a:pPr marL="0" indent="0">
              <a:buNone/>
            </a:pPr>
            <a:r>
              <a:rPr lang="en-US" sz="2000" dirty="0">
                <a:solidFill>
                  <a:srgbClr val="0000E0"/>
                </a:solidFill>
              </a:rPr>
              <a:t>Please refer to the Retirements FAQ page:</a:t>
            </a:r>
          </a:p>
          <a:p>
            <a:pPr marL="0" indent="0">
              <a:buNone/>
            </a:pPr>
            <a:r>
              <a:rPr lang="en-US" sz="2000" dirty="0">
                <a:solidFill>
                  <a:srgbClr val="0000E0"/>
                </a:solidFill>
              </a:rPr>
              <a:t>https://www.mynavyhr.navy.mil/Career-Management/Retirement/Officer-Retirements/FAQs/ </a:t>
            </a:r>
          </a:p>
          <a:p>
            <a:pPr marL="0" indent="0">
              <a:buNone/>
            </a:pPr>
            <a:endParaRPr lang="en-US" sz="2000" dirty="0">
              <a:solidFill>
                <a:schemeClr val="accent1">
                  <a:lumMod val="75000"/>
                </a:schemeClr>
              </a:solidFill>
            </a:endParaRPr>
          </a:p>
          <a:p>
            <a:pPr marL="0" indent="0">
              <a:buNone/>
            </a:pPr>
            <a:r>
              <a:rPr lang="en-US" sz="2000" dirty="0">
                <a:solidFill>
                  <a:srgbClr val="0000E0"/>
                </a:solidFill>
              </a:rPr>
              <a:t>Retirement request:  NAVADMIN 273/17, announces a self-service function for Retirements and Separations (RnS) within Navy Standard Integrated Personnel System (NSIPS). This functionality allows members to initiate requests electronically via NSIPS self-service, route them through their chain of command for review and recommendation, and then electronically route the request to Navy Personnel Command for a decision.    </a:t>
            </a:r>
          </a:p>
          <a:p>
            <a:pPr marL="0" indent="0">
              <a:buNone/>
            </a:pPr>
            <a:endParaRPr lang="en-US" sz="2000" dirty="0">
              <a:solidFill>
                <a:srgbClr val="0000E0"/>
              </a:solidFill>
            </a:endParaRPr>
          </a:p>
          <a:p>
            <a:pPr marL="0" indent="0">
              <a:buNone/>
            </a:pPr>
            <a:endParaRPr lang="en-US" sz="2000" dirty="0">
              <a:solidFill>
                <a:srgbClr val="72BFC5"/>
              </a:solidFill>
            </a:endParaRPr>
          </a:p>
        </p:txBody>
      </p:sp>
      <p:sp>
        <p:nvSpPr>
          <p:cNvPr id="5" name="TextBox 4"/>
          <p:cNvSpPr txBox="1"/>
          <p:nvPr/>
        </p:nvSpPr>
        <p:spPr>
          <a:xfrm>
            <a:off x="5562600" y="1447800"/>
            <a:ext cx="2667000" cy="40011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000" dirty="0">
                <a:ln w="0"/>
                <a:solidFill>
                  <a:srgbClr val="0000E0"/>
                </a:solidFill>
                <a:effectLst>
                  <a:outerShdw blurRad="38100" dist="25400" dir="5400000" algn="ctr" rotWithShape="0">
                    <a:srgbClr val="6E747A">
                      <a:alpha val="43000"/>
                    </a:srgbClr>
                  </a:outerShdw>
                </a:effectLst>
              </a:rPr>
              <a:t>When will I get my retirement orders?</a:t>
            </a:r>
          </a:p>
          <a:p>
            <a:r>
              <a:rPr lang="en-US" sz="900" dirty="0">
                <a:solidFill>
                  <a:srgbClr val="FF0000"/>
                </a:solidFill>
              </a:rPr>
              <a:t>NLT 5 months before the retirement date</a:t>
            </a:r>
            <a:r>
              <a:rPr lang="en-US" sz="1000" dirty="0">
                <a:solidFill>
                  <a:srgbClr val="FF0000"/>
                </a:solidFill>
              </a:rPr>
              <a:t>.</a:t>
            </a:r>
          </a:p>
        </p:txBody>
      </p:sp>
    </p:spTree>
    <p:extLst>
      <p:ext uri="{BB962C8B-B14F-4D97-AF65-F5344CB8AC3E}">
        <p14:creationId xmlns:p14="http://schemas.microsoft.com/office/powerpoint/2010/main" val="91792783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withEffect">
                                  <p:stCondLst>
                                    <p:cond delay="0"/>
                                  </p:stCondLst>
                                  <p:iterate type="lt">
                                    <p:tmAbs val="25"/>
                                  </p:iterate>
                                  <p:childTnLst>
                                    <p:set>
                                      <p:cBhvr override="childStyle">
                                        <p:cTn id="6" dur="indefinite"/>
                                        <p:tgtEl>
                                          <p:spTgt spid="5"/>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250" y="152400"/>
            <a:ext cx="7937500" cy="1123950"/>
          </a:xfrm>
        </p:spPr>
        <p:txBody>
          <a:bodyPr/>
          <a:lstStyle/>
          <a:p>
            <a:pPr>
              <a:defRPr/>
            </a:pPr>
            <a:r>
              <a:rPr lang="en-US" b="1" dirty="0">
                <a:solidFill>
                  <a:schemeClr val="tx1"/>
                </a:solidFill>
              </a:rPr>
              <a:t>Retirement Information </a:t>
            </a:r>
          </a:p>
        </p:txBody>
      </p:sp>
      <p:sp>
        <p:nvSpPr>
          <p:cNvPr id="3" name="Content Placeholder 2"/>
          <p:cNvSpPr>
            <a:spLocks noGrp="1"/>
          </p:cNvSpPr>
          <p:nvPr>
            <p:ph idx="1"/>
          </p:nvPr>
        </p:nvSpPr>
        <p:spPr>
          <a:xfrm>
            <a:off x="0" y="914400"/>
            <a:ext cx="8819367" cy="5181600"/>
          </a:xfrm>
        </p:spPr>
        <p:txBody>
          <a:bodyPr/>
          <a:lstStyle/>
          <a:p>
            <a:pPr>
              <a:buFont typeface="Arial" panose="020B0604020202020204" pitchFamily="34" charset="0"/>
              <a:buChar char="•"/>
              <a:defRPr/>
            </a:pPr>
            <a:endParaRPr lang="en-US" sz="2000" dirty="0">
              <a:solidFill>
                <a:srgbClr val="FF0000"/>
              </a:solidFill>
            </a:endParaRPr>
          </a:p>
          <a:p>
            <a:pPr>
              <a:buFont typeface="Arial" panose="020B0604020202020204" pitchFamily="34" charset="0"/>
              <a:buChar char="•"/>
              <a:defRPr/>
            </a:pPr>
            <a:r>
              <a:rPr lang="en-US" sz="2000" dirty="0">
                <a:solidFill>
                  <a:srgbClr val="FF0000"/>
                </a:solidFill>
              </a:rPr>
              <a:t> Please notify your detailer 15 months prior to statutory or voluntary retirement. </a:t>
            </a:r>
            <a:r>
              <a:rPr lang="en-US" sz="2000" dirty="0">
                <a:solidFill>
                  <a:schemeClr val="accent1">
                    <a:lumMod val="75000"/>
                  </a:schemeClr>
                </a:solidFill>
              </a:rPr>
              <a:t> </a:t>
            </a:r>
            <a:r>
              <a:rPr lang="en-US" sz="2000" dirty="0">
                <a:solidFill>
                  <a:srgbClr val="0000E0"/>
                </a:solidFill>
              </a:rPr>
              <a:t>This will ensure command readiness and manning is maintained in planning your backfill.  Retirement request </a:t>
            </a:r>
            <a:r>
              <a:rPr lang="en-US" sz="2000" dirty="0" smtClean="0">
                <a:solidFill>
                  <a:srgbClr val="0000E0"/>
                </a:solidFill>
              </a:rPr>
              <a:t>is </a:t>
            </a:r>
            <a:r>
              <a:rPr lang="en-US" sz="2000" dirty="0">
                <a:solidFill>
                  <a:srgbClr val="0000E0"/>
                </a:solidFill>
              </a:rPr>
              <a:t>submitted via NSIPS.  Please follow the guidance in MILPERSMAN 1810-020 and </a:t>
            </a:r>
            <a:r>
              <a:rPr lang="en-US" sz="2000" dirty="0">
                <a:solidFill>
                  <a:srgbClr val="FF0000"/>
                </a:solidFill>
              </a:rPr>
              <a:t>NAVADMIN 273/17</a:t>
            </a:r>
            <a:r>
              <a:rPr lang="en-US" sz="2000" dirty="0">
                <a:solidFill>
                  <a:schemeClr val="accent1">
                    <a:lumMod val="75000"/>
                  </a:schemeClr>
                </a:solidFill>
              </a:rPr>
              <a:t>: </a:t>
            </a:r>
          </a:p>
          <a:p>
            <a:pPr>
              <a:buFont typeface="Wingdings" pitchFamily="2" charset="2"/>
              <a:buChar char="Ø"/>
              <a:defRPr/>
            </a:pPr>
            <a:endParaRPr lang="en-US" sz="1200" dirty="0">
              <a:solidFill>
                <a:schemeClr val="accent1">
                  <a:lumMod val="75000"/>
                </a:schemeClr>
              </a:solidFill>
            </a:endParaRPr>
          </a:p>
          <a:p>
            <a:pPr marL="0" indent="0">
              <a:buNone/>
              <a:defRPr/>
            </a:pPr>
            <a:r>
              <a:rPr lang="en-US" sz="2000" dirty="0">
                <a:solidFill>
                  <a:schemeClr val="accent1">
                    <a:lumMod val="75000"/>
                  </a:schemeClr>
                </a:solidFill>
              </a:rPr>
              <a:t>	</a:t>
            </a:r>
            <a:r>
              <a:rPr lang="en-US" sz="2000" dirty="0">
                <a:solidFill>
                  <a:srgbClr val="0000E0"/>
                </a:solidFill>
              </a:rPr>
              <a:t>Statutory Calculation: </a:t>
            </a:r>
          </a:p>
          <a:p>
            <a:pPr marL="0" indent="0">
              <a:buNone/>
              <a:defRPr/>
            </a:pPr>
            <a:r>
              <a:rPr lang="en-US" sz="2000" dirty="0">
                <a:solidFill>
                  <a:srgbClr val="0000E0"/>
                </a:solidFill>
              </a:rPr>
              <a:t>	LDO:   30 yrs (O4) / 35 yrs (O5) / 38 yrs (O6)</a:t>
            </a:r>
          </a:p>
          <a:p>
            <a:pPr marL="0" indent="0">
              <a:buNone/>
              <a:defRPr/>
            </a:pPr>
            <a:r>
              <a:rPr lang="en-US" sz="2000" dirty="0">
                <a:solidFill>
                  <a:srgbClr val="0000E0"/>
                </a:solidFill>
              </a:rPr>
              <a:t>	rounded to the 1</a:t>
            </a:r>
            <a:r>
              <a:rPr lang="en-US" sz="2000" baseline="30000" dirty="0">
                <a:solidFill>
                  <a:srgbClr val="0000E0"/>
                </a:solidFill>
              </a:rPr>
              <a:t>st</a:t>
            </a:r>
            <a:r>
              <a:rPr lang="en-US" sz="2000" dirty="0">
                <a:solidFill>
                  <a:srgbClr val="0000E0"/>
                </a:solidFill>
              </a:rPr>
              <a:t>  of the following month  plus an additional month.</a:t>
            </a:r>
          </a:p>
          <a:p>
            <a:pPr marL="0" indent="0">
              <a:buNone/>
              <a:defRPr/>
            </a:pPr>
            <a:r>
              <a:rPr lang="en-US" sz="2000" dirty="0">
                <a:solidFill>
                  <a:srgbClr val="0000E0"/>
                </a:solidFill>
              </a:rPr>
              <a:t>	CWO:  30 yrs (CWO4) / 33 yrs (CWO5) plus 2 months and 1 day.</a:t>
            </a:r>
          </a:p>
          <a:p>
            <a:pPr marL="0" indent="0">
              <a:buNone/>
              <a:defRPr/>
            </a:pPr>
            <a:r>
              <a:rPr lang="en-US" sz="2000" dirty="0">
                <a:solidFill>
                  <a:srgbClr val="0000E0"/>
                </a:solidFill>
              </a:rPr>
              <a:t>	rounded to the 1</a:t>
            </a:r>
            <a:r>
              <a:rPr lang="en-US" sz="2000" baseline="30000" dirty="0">
                <a:solidFill>
                  <a:srgbClr val="0000E0"/>
                </a:solidFill>
              </a:rPr>
              <a:t>st</a:t>
            </a:r>
            <a:r>
              <a:rPr lang="en-US" sz="2000" dirty="0">
                <a:solidFill>
                  <a:srgbClr val="0000E0"/>
                </a:solidFill>
              </a:rPr>
              <a:t>  of the following month plus two additional months.</a:t>
            </a:r>
          </a:p>
          <a:p>
            <a:pPr marL="0" indent="0">
              <a:buNone/>
              <a:defRPr/>
            </a:pPr>
            <a:endParaRPr lang="en-US" sz="1200" dirty="0">
              <a:solidFill>
                <a:schemeClr val="accent1">
                  <a:lumMod val="75000"/>
                </a:schemeClr>
              </a:solidFill>
            </a:endParaRPr>
          </a:p>
          <a:p>
            <a:pPr marL="0" indent="0">
              <a:buNone/>
              <a:defRPr/>
            </a:pPr>
            <a:endParaRPr lang="en-US" sz="2000" dirty="0">
              <a:solidFill>
                <a:schemeClr val="accent1">
                  <a:lumMod val="75000"/>
                </a:schemeClr>
              </a:solidFill>
            </a:endParaRPr>
          </a:p>
          <a:p>
            <a:pPr>
              <a:buNone/>
              <a:defRPr/>
            </a:pPr>
            <a:endParaRPr lang="en-US" sz="2400" dirty="0">
              <a:solidFill>
                <a:schemeClr val="accent1">
                  <a:lumMod val="75000"/>
                </a:schemeClr>
              </a:solidFill>
            </a:endParaRPr>
          </a:p>
          <a:p>
            <a:pPr>
              <a:buNone/>
              <a:defRPr/>
            </a:pPr>
            <a:endParaRPr lang="en-US" sz="2400" dirty="0">
              <a:solidFill>
                <a:schemeClr val="accent1">
                  <a:lumMod val="75000"/>
                </a:schemeClr>
              </a:solidFill>
            </a:endParaRPr>
          </a:p>
          <a:p>
            <a:pPr>
              <a:buFont typeface="Wingdings" pitchFamily="2" charset="2"/>
              <a:buChar char="Ø"/>
              <a:defRPr/>
            </a:pPr>
            <a:endParaRPr lang="en-US" sz="2400" dirty="0">
              <a:solidFill>
                <a:schemeClr val="accent1">
                  <a:lumMod val="75000"/>
                </a:schemeClr>
              </a:solidFill>
            </a:endParaRPr>
          </a:p>
          <a:p>
            <a:pPr lvl="1">
              <a:buClr>
                <a:srgbClr val="000099"/>
              </a:buClr>
              <a:defRPr/>
            </a:pPr>
            <a:endParaRPr lang="en-US" sz="2400" dirty="0">
              <a:solidFill>
                <a:schemeClr val="accent1">
                  <a:lumMod val="75000"/>
                </a:schemeClr>
              </a:solidFill>
            </a:endParaRPr>
          </a:p>
        </p:txBody>
      </p:sp>
    </p:spTree>
    <p:extLst>
      <p:ext uri="{BB962C8B-B14F-4D97-AF65-F5344CB8AC3E}">
        <p14:creationId xmlns:p14="http://schemas.microsoft.com/office/powerpoint/2010/main" val="2416168345"/>
      </p:ext>
    </p:extLst>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162800" cy="1123950"/>
          </a:xfrm>
        </p:spPr>
        <p:txBody>
          <a:bodyPr/>
          <a:lstStyle/>
          <a:p>
            <a:r>
              <a:rPr lang="en-US" sz="4000" b="1" dirty="0">
                <a:solidFill>
                  <a:schemeClr val="tx1"/>
                </a:solidFill>
              </a:rPr>
              <a:t>Stat Retirement and NSIPS</a:t>
            </a:r>
          </a:p>
        </p:txBody>
      </p:sp>
      <p:sp>
        <p:nvSpPr>
          <p:cNvPr id="3" name="Content Placeholder 2"/>
          <p:cNvSpPr>
            <a:spLocks noGrp="1"/>
          </p:cNvSpPr>
          <p:nvPr>
            <p:ph idx="1"/>
          </p:nvPr>
        </p:nvSpPr>
        <p:spPr>
          <a:xfrm>
            <a:off x="190500" y="1447800"/>
            <a:ext cx="8610600" cy="5105400"/>
          </a:xfrm>
        </p:spPr>
        <p:txBody>
          <a:bodyPr/>
          <a:lstStyle/>
          <a:p>
            <a:pPr>
              <a:buFont typeface="Arial" panose="020B0604020202020204" pitchFamily="34" charset="0"/>
              <a:buChar char="•"/>
            </a:pPr>
            <a:r>
              <a:rPr lang="en-US" sz="1800" dirty="0">
                <a:solidFill>
                  <a:schemeClr val="accent1">
                    <a:lumMod val="75000"/>
                  </a:schemeClr>
                </a:solidFill>
              </a:rPr>
              <a:t> </a:t>
            </a:r>
            <a:r>
              <a:rPr lang="en-US" sz="1800" dirty="0">
                <a:solidFill>
                  <a:srgbClr val="FF0000"/>
                </a:solidFill>
              </a:rPr>
              <a:t>Five </a:t>
            </a:r>
            <a:r>
              <a:rPr lang="en-US" sz="1800" dirty="0">
                <a:solidFill>
                  <a:srgbClr val="0000E0"/>
                </a:solidFill>
              </a:rPr>
              <a:t>months prior to your statutory retirement date you will receive </a:t>
            </a:r>
            <a:r>
              <a:rPr lang="en-US" sz="1800" dirty="0">
                <a:solidFill>
                  <a:srgbClr val="FF0000"/>
                </a:solidFill>
              </a:rPr>
              <a:t>a system generated letter from PERS-8 </a:t>
            </a:r>
            <a:r>
              <a:rPr lang="en-US" sz="1800" dirty="0">
                <a:solidFill>
                  <a:srgbClr val="0000E0"/>
                </a:solidFill>
              </a:rPr>
              <a:t>with your effective retirement date.  If you plan to retire on this date no further action is required in NSIPS.  </a:t>
            </a:r>
            <a:r>
              <a:rPr lang="en-US" sz="1800" dirty="0">
                <a:solidFill>
                  <a:srgbClr val="FF0000"/>
                </a:solidFill>
              </a:rPr>
              <a:t>If you decide to retire earlier</a:t>
            </a:r>
            <a:r>
              <a:rPr lang="en-US" sz="1800" dirty="0">
                <a:solidFill>
                  <a:schemeClr val="accent1">
                    <a:lumMod val="75000"/>
                  </a:schemeClr>
                </a:solidFill>
              </a:rPr>
              <a:t> </a:t>
            </a:r>
            <a:r>
              <a:rPr lang="en-US" sz="1800" dirty="0">
                <a:solidFill>
                  <a:srgbClr val="0000E0"/>
                </a:solidFill>
              </a:rPr>
              <a:t>than your effective retirement date, you will need to log into NSIPS and navigate to Retirements and Separations to</a:t>
            </a:r>
            <a:r>
              <a:rPr lang="en-US" sz="1800" dirty="0">
                <a:solidFill>
                  <a:schemeClr val="accent1">
                    <a:lumMod val="75000"/>
                  </a:schemeClr>
                </a:solidFill>
              </a:rPr>
              <a:t> </a:t>
            </a:r>
            <a:r>
              <a:rPr lang="en-US" sz="1800" dirty="0">
                <a:solidFill>
                  <a:srgbClr val="FF0000"/>
                </a:solidFill>
              </a:rPr>
              <a:t>request a new retirement date</a:t>
            </a:r>
            <a:r>
              <a:rPr lang="en-US" sz="1800" dirty="0">
                <a:solidFill>
                  <a:schemeClr val="accent1">
                    <a:lumMod val="75000"/>
                  </a:schemeClr>
                </a:solidFill>
              </a:rPr>
              <a:t>. </a:t>
            </a:r>
          </a:p>
          <a:p>
            <a:pPr>
              <a:buFont typeface="Arial" panose="020B0604020202020204" pitchFamily="34" charset="0"/>
              <a:buChar char="•"/>
            </a:pPr>
            <a:endParaRPr lang="en-US" sz="1800" dirty="0">
              <a:solidFill>
                <a:schemeClr val="accent1">
                  <a:lumMod val="75000"/>
                </a:schemeClr>
              </a:solidFill>
            </a:endParaRPr>
          </a:p>
          <a:p>
            <a:pPr>
              <a:buFont typeface="Arial" panose="020B0604020202020204" pitchFamily="34" charset="0"/>
              <a:buChar char="•"/>
            </a:pPr>
            <a:r>
              <a:rPr lang="en-US" sz="1800" dirty="0">
                <a:solidFill>
                  <a:schemeClr val="accent1">
                    <a:lumMod val="75000"/>
                  </a:schemeClr>
                </a:solidFill>
              </a:rPr>
              <a:t> </a:t>
            </a:r>
            <a:r>
              <a:rPr lang="en-US" sz="1800" dirty="0">
                <a:solidFill>
                  <a:srgbClr val="0000E0"/>
                </a:solidFill>
              </a:rPr>
              <a:t>If you are eligible for promotion during this timeframe, receipt of statutory retirement letter will not affect your promotion opportunity.  </a:t>
            </a:r>
          </a:p>
          <a:p>
            <a:pPr>
              <a:buFont typeface="Arial" panose="020B0604020202020204" pitchFamily="34" charset="0"/>
              <a:buChar char="•"/>
            </a:pPr>
            <a:endParaRPr lang="en-US" sz="1800" dirty="0">
              <a:solidFill>
                <a:srgbClr val="0000E0"/>
              </a:solidFill>
            </a:endParaRPr>
          </a:p>
          <a:p>
            <a:pPr>
              <a:buFont typeface="Arial" panose="020B0604020202020204" pitchFamily="34" charset="0"/>
              <a:buChar char="•"/>
            </a:pPr>
            <a:r>
              <a:rPr lang="en-US" sz="1800" dirty="0">
                <a:solidFill>
                  <a:srgbClr val="0000E0"/>
                </a:solidFill>
              </a:rPr>
              <a:t> If you are selected for promotion and the statutory retirement date of your old paygrade is before your promotion date, please email Retirements (PERS-835) and let them know you intent to accept promotion and to cancel the processing of your statutory retirement.</a:t>
            </a:r>
          </a:p>
          <a:p>
            <a:pPr>
              <a:buFontTx/>
              <a:buChar char="-"/>
            </a:pPr>
            <a:endParaRPr lang="en-US" sz="1800" b="1" dirty="0">
              <a:solidFill>
                <a:schemeClr val="accent1">
                  <a:lumMod val="75000"/>
                </a:schemeClr>
              </a:solidFill>
            </a:endParaRPr>
          </a:p>
          <a:p>
            <a:pPr marL="0" indent="0">
              <a:buNone/>
            </a:pPr>
            <a:endParaRPr lang="en-US" sz="1600" b="1" dirty="0">
              <a:solidFill>
                <a:schemeClr val="accent1">
                  <a:lumMod val="75000"/>
                </a:schemeClr>
              </a:solidFill>
              <a:effectLst/>
            </a:endParaRPr>
          </a:p>
          <a:p>
            <a:pPr>
              <a:buFontTx/>
              <a:buChar char="-"/>
            </a:pPr>
            <a:endParaRPr lang="en-US" b="1" dirty="0"/>
          </a:p>
          <a:p>
            <a:pPr>
              <a:buFontTx/>
              <a:buChar char="-"/>
            </a:pPr>
            <a:endParaRPr lang="en-US" b="1" dirty="0"/>
          </a:p>
          <a:p>
            <a:pPr>
              <a:buFontTx/>
              <a:buChar char="-"/>
            </a:pPr>
            <a:endParaRPr lang="en-US" b="1" dirty="0"/>
          </a:p>
        </p:txBody>
      </p:sp>
    </p:spTree>
    <p:extLst>
      <p:ext uri="{BB962C8B-B14F-4D97-AF65-F5344CB8AC3E}">
        <p14:creationId xmlns:p14="http://schemas.microsoft.com/office/powerpoint/2010/main" val="2658696126"/>
      </p:ext>
    </p:extLst>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467600" cy="661987"/>
          </a:xfrm>
        </p:spPr>
        <p:txBody>
          <a:bodyPr/>
          <a:lstStyle/>
          <a:p>
            <a:r>
              <a:rPr lang="en-US" sz="2800" b="1" dirty="0">
                <a:solidFill>
                  <a:schemeClr val="tx1"/>
                </a:solidFill>
              </a:rPr>
              <a:t>Obligated Service Requirements</a:t>
            </a:r>
          </a:p>
        </p:txBody>
      </p:sp>
      <p:sp>
        <p:nvSpPr>
          <p:cNvPr id="3" name="Content Placeholder 2"/>
          <p:cNvSpPr>
            <a:spLocks noGrp="1"/>
          </p:cNvSpPr>
          <p:nvPr>
            <p:ph idx="1"/>
          </p:nvPr>
        </p:nvSpPr>
        <p:spPr>
          <a:xfrm>
            <a:off x="152400" y="1371600"/>
            <a:ext cx="8991600" cy="2362200"/>
          </a:xfrm>
          <a:noFill/>
          <a:ln>
            <a:solidFill>
              <a:schemeClr val="bg1"/>
            </a:solidFill>
          </a:ln>
        </p:spPr>
        <p:txBody>
          <a:bodyPr/>
          <a:lstStyle/>
          <a:p>
            <a:pPr marL="0" indent="0">
              <a:lnSpc>
                <a:spcPct val="107000"/>
              </a:lnSpc>
              <a:spcBef>
                <a:spcPts val="0"/>
              </a:spcBef>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solidFill>
                  <a:srgbClr val="0000E0"/>
                </a:solidFill>
              </a:rPr>
              <a:t>NAVADMIN 288/17:  </a:t>
            </a:r>
            <a:r>
              <a:rPr lang="en-US" sz="2000" dirty="0">
                <a:solidFill>
                  <a:srgbClr val="0000E0"/>
                </a:solidFill>
                <a:effectLst/>
                <a:latin typeface="+mj-lt"/>
                <a:ea typeface="Times New Roman" panose="02020603050405020304" pitchFamily="18" charset="0"/>
                <a:cs typeface="Times New Roman" panose="02020603050405020304" pitchFamily="18" charset="0"/>
              </a:rPr>
              <a:t>EARLY SEPARATION POLICY</a:t>
            </a:r>
          </a:p>
          <a:p>
            <a:pPr marL="0" indent="0">
              <a:lnSpc>
                <a:spcPct val="107000"/>
              </a:lnSpc>
              <a:spcBef>
                <a:spcPts val="0"/>
              </a:spcBef>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b="1" dirty="0">
                <a:solidFill>
                  <a:srgbClr val="0000E0"/>
                </a:solidFill>
                <a:effectLst/>
                <a:ea typeface="Times New Roman" panose="02020603050405020304" pitchFamily="18" charset="0"/>
                <a:cs typeface="Times New Roman" panose="02020603050405020304" pitchFamily="18" charset="0"/>
              </a:rPr>
              <a:t>  </a:t>
            </a:r>
            <a:endParaRPr lang="en-US" sz="2000" b="1" dirty="0">
              <a:solidFill>
                <a:srgbClr val="0000E0"/>
              </a:solidFill>
              <a:effectLst/>
              <a:ea typeface="Calibri" panose="020F0502020204030204" pitchFamily="34" charset="0"/>
              <a:cs typeface="Times New Roman" panose="02020603050405020304" pitchFamily="18" charset="0"/>
            </a:endParaRPr>
          </a:p>
          <a:p>
            <a:pPr marL="0" indent="0">
              <a:lnSpc>
                <a:spcPct val="107000"/>
              </a:lnSpc>
              <a:spcBef>
                <a:spcPts val="0"/>
              </a:spcBef>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solidFill>
                  <a:srgbClr val="0000E0"/>
                </a:solidFill>
                <a:latin typeface="+mj-lt"/>
              </a:rPr>
              <a:t>   “Retention of every capable Sailor will be critical to the operational </a:t>
            </a:r>
          </a:p>
          <a:p>
            <a:pPr marL="0" indent="0">
              <a:lnSpc>
                <a:spcPct val="107000"/>
              </a:lnSpc>
              <a:spcBef>
                <a:spcPts val="0"/>
              </a:spcBef>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solidFill>
                  <a:srgbClr val="0000E0"/>
                </a:solidFill>
                <a:latin typeface="+mj-lt"/>
              </a:rPr>
              <a:t>readiness of the Navy.  Therefore all early out programs and minimum service requirement waiver programs are cancelled.  Service commitments such as enlistment contracts, service obligations for accepting promotions, bonuses, education, etc., are expected to be fulfilled”</a:t>
            </a:r>
          </a:p>
          <a:p>
            <a:pPr marL="0" indent="0">
              <a:lnSpc>
                <a:spcPct val="107000"/>
              </a:lnSpc>
              <a:spcBef>
                <a:spcPts val="0"/>
              </a:spcBef>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2000" dirty="0">
              <a:solidFill>
                <a:schemeClr val="accent1">
                  <a:lumMod val="75000"/>
                </a:schemeClr>
              </a:solidFill>
              <a:effectLst/>
              <a:highlight>
                <a:srgbClr val="FFFF00"/>
              </a:highlight>
              <a:latin typeface="+mj-lt"/>
              <a:ea typeface="Times New Roman" panose="02020603050405020304" pitchFamily="18" charset="0"/>
              <a:cs typeface="Times New Roman" panose="02020603050405020304" pitchFamily="18" charset="0"/>
            </a:endParaRPr>
          </a:p>
          <a:p>
            <a:pPr marL="0" indent="0">
              <a:lnSpc>
                <a:spcPct val="107000"/>
              </a:lnSpc>
              <a:spcBef>
                <a:spcPts val="0"/>
              </a:spcBef>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solidFill>
                  <a:srgbClr val="0000E0"/>
                </a:solidFill>
                <a:latin typeface="+mj-lt"/>
              </a:rPr>
              <a:t>Tuition Assistance incurs a </a:t>
            </a:r>
            <a:r>
              <a:rPr lang="en-US" sz="2000" dirty="0">
                <a:solidFill>
                  <a:srgbClr val="FF0000"/>
                </a:solidFill>
                <a:latin typeface="+mj-lt"/>
              </a:rPr>
              <a:t>TWO year </a:t>
            </a:r>
            <a:r>
              <a:rPr lang="en-US" sz="2000" dirty="0">
                <a:solidFill>
                  <a:srgbClr val="0000E0"/>
                </a:solidFill>
                <a:latin typeface="+mj-lt"/>
              </a:rPr>
              <a:t>obligation.  </a:t>
            </a:r>
          </a:p>
          <a:p>
            <a:pPr marL="0" indent="0">
              <a:lnSpc>
                <a:spcPct val="107000"/>
              </a:lnSpc>
              <a:spcBef>
                <a:spcPts val="0"/>
              </a:spcBef>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2000" dirty="0">
              <a:solidFill>
                <a:schemeClr val="accent1">
                  <a:lumMod val="75000"/>
                </a:schemeClr>
              </a:solidFill>
              <a:latin typeface="+mj-lt"/>
            </a:endParaRPr>
          </a:p>
          <a:p>
            <a:pPr marL="0" indent="0">
              <a:lnSpc>
                <a:spcPct val="107000"/>
              </a:lnSpc>
              <a:spcBef>
                <a:spcPts val="0"/>
              </a:spcBef>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solidFill>
                  <a:srgbClr val="0000E0"/>
                </a:solidFill>
                <a:latin typeface="+mj-lt"/>
              </a:rPr>
              <a:t>LCDR TIG requirement changed from </a:t>
            </a:r>
            <a:r>
              <a:rPr lang="en-US" sz="2000" dirty="0">
                <a:solidFill>
                  <a:srgbClr val="FF0000"/>
                </a:solidFill>
                <a:latin typeface="+mj-lt"/>
              </a:rPr>
              <a:t>TWO</a:t>
            </a:r>
            <a:r>
              <a:rPr lang="en-US" sz="2000" dirty="0">
                <a:latin typeface="+mj-lt"/>
              </a:rPr>
              <a:t> </a:t>
            </a:r>
            <a:r>
              <a:rPr lang="en-US" sz="2000" dirty="0">
                <a:solidFill>
                  <a:srgbClr val="0000E0"/>
                </a:solidFill>
                <a:latin typeface="+mj-lt"/>
              </a:rPr>
              <a:t>to </a:t>
            </a:r>
            <a:r>
              <a:rPr lang="en-US" sz="2000" u="sng" dirty="0">
                <a:solidFill>
                  <a:srgbClr val="FF0000"/>
                </a:solidFill>
                <a:latin typeface="+mj-lt"/>
              </a:rPr>
              <a:t>THREE years</a:t>
            </a:r>
            <a:r>
              <a:rPr lang="en-US" sz="2000" u="sng" dirty="0">
                <a:solidFill>
                  <a:schemeClr val="accent1">
                    <a:lumMod val="75000"/>
                  </a:schemeClr>
                </a:solidFill>
                <a:latin typeface="+mj-lt"/>
              </a:rPr>
              <a:t>.</a:t>
            </a:r>
          </a:p>
          <a:p>
            <a:pPr marL="0" indent="0">
              <a:lnSpc>
                <a:spcPct val="107000"/>
              </a:lnSpc>
              <a:spcBef>
                <a:spcPts val="0"/>
              </a:spcBef>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2000" dirty="0">
              <a:solidFill>
                <a:schemeClr val="accent1">
                  <a:lumMod val="75000"/>
                </a:schemeClr>
              </a:solidFill>
              <a:latin typeface="+mj-lt"/>
            </a:endParaRPr>
          </a:p>
          <a:p>
            <a:pPr marL="0" indent="0">
              <a:lnSpc>
                <a:spcPct val="107000"/>
              </a:lnSpc>
              <a:spcBef>
                <a:spcPts val="0"/>
              </a:spcBef>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solidFill>
                  <a:srgbClr val="0000E0"/>
                </a:solidFill>
                <a:latin typeface="+mj-lt"/>
              </a:rPr>
              <a:t>Transfer of Post 9/11 Education benefits incurs a </a:t>
            </a:r>
            <a:r>
              <a:rPr lang="en-US" sz="2000" dirty="0">
                <a:solidFill>
                  <a:srgbClr val="FF0000"/>
                </a:solidFill>
                <a:latin typeface="+mj-lt"/>
              </a:rPr>
              <a:t>FOUR year </a:t>
            </a:r>
            <a:r>
              <a:rPr lang="en-US" sz="2000" dirty="0">
                <a:solidFill>
                  <a:srgbClr val="0000E0"/>
                </a:solidFill>
                <a:latin typeface="+mj-lt"/>
              </a:rPr>
              <a:t>obligation</a:t>
            </a:r>
            <a:r>
              <a:rPr lang="en-US" sz="2000" b="1" dirty="0">
                <a:solidFill>
                  <a:srgbClr val="0000E0"/>
                </a:solidFill>
                <a:latin typeface="+mj-lt"/>
              </a:rPr>
              <a:t>.  </a:t>
            </a:r>
            <a:endParaRPr lang="en-US" sz="2000" b="1" dirty="0">
              <a:solidFill>
                <a:srgbClr val="0000E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1000" b="1" dirty="0">
              <a:solidFill>
                <a:srgbClr val="FF0000"/>
              </a:solidFill>
              <a:effectLst/>
              <a:ea typeface="Times New Roman" panose="02020603050405020304" pitchFamily="18" charset="0"/>
              <a:cs typeface="Times New Roman" panose="02020603050405020304" pitchFamily="18" charset="0"/>
            </a:endParaRPr>
          </a:p>
          <a:p>
            <a:pPr marL="0" indent="0">
              <a:lnSpc>
                <a:spcPct val="107000"/>
              </a:lnSpc>
              <a:spcBef>
                <a:spcPts val="0"/>
              </a:spcBef>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00" b="1" dirty="0">
                <a:solidFill>
                  <a:srgbClr val="FF0000"/>
                </a:solidFill>
                <a:effectLst/>
                <a:ea typeface="Times New Roman" panose="02020603050405020304" pitchFamily="18" charset="0"/>
                <a:cs typeface="Times New Roman" panose="02020603050405020304" pitchFamily="18" charset="0"/>
              </a:rPr>
              <a:t>Retirements details MyNavy HR https://www.mynavyhr.navy.mil/Career-Management/Retirement/Officer-Retirements/Officer-Retirement-Laws/</a:t>
            </a:r>
            <a:endParaRPr lang="en-US" sz="1000" b="1" dirty="0">
              <a:solidFill>
                <a:srgbClr val="FF0000"/>
              </a:solidFill>
              <a:effectLst/>
              <a:ea typeface="Calibri" panose="020F0502020204030204" pitchFamily="34" charset="0"/>
              <a:cs typeface="Times New Roman" panose="02020603050405020304" pitchFamily="18" charset="0"/>
            </a:endParaRPr>
          </a:p>
          <a:p>
            <a:endParaRPr lang="en-US" b="1" dirty="0">
              <a:solidFill>
                <a:schemeClr val="accent1">
                  <a:lumMod val="75000"/>
                </a:schemeClr>
              </a:solidFill>
            </a:endParaRPr>
          </a:p>
        </p:txBody>
      </p:sp>
    </p:spTree>
    <p:extLst>
      <p:ext uri="{BB962C8B-B14F-4D97-AF65-F5344CB8AC3E}">
        <p14:creationId xmlns:p14="http://schemas.microsoft.com/office/powerpoint/2010/main" val="2482610845"/>
      </p:ext>
    </p:extLst>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76400" y="2286000"/>
            <a:ext cx="5486400" cy="1200329"/>
          </a:xfrm>
          <a:prstGeom prst="rect">
            <a:avLst/>
          </a:prstGeom>
          <a:noFill/>
        </p:spPr>
        <p:txBody>
          <a:bodyPr wrap="square" lIns="91440" tIns="45720" rIns="91440" bIns="45720">
            <a:spAutoFit/>
          </a:bodyPr>
          <a:lstStyle/>
          <a:p>
            <a:pPr algn="ctr"/>
            <a:r>
              <a:rPr lang="en-US" sz="7200" b="1" cap="none" spc="0" dirty="0">
                <a:ln w="12700">
                  <a:solidFill>
                    <a:schemeClr val="accent1"/>
                  </a:solidFill>
                  <a:prstDash val="solid"/>
                </a:ln>
                <a:solidFill>
                  <a:srgbClr val="0000E0"/>
                </a:solidFill>
                <a:effectLst>
                  <a:outerShdw dist="38100" dir="2640000" algn="bl" rotWithShape="0">
                    <a:schemeClr val="accent1"/>
                  </a:outerShdw>
                </a:effectLst>
              </a:rPr>
              <a:t>Questions</a:t>
            </a:r>
          </a:p>
        </p:txBody>
      </p:sp>
    </p:spTree>
    <p:extLst>
      <p:ext uri="{BB962C8B-B14F-4D97-AF65-F5344CB8AC3E}">
        <p14:creationId xmlns:p14="http://schemas.microsoft.com/office/powerpoint/2010/main" val="97969336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81000"/>
            <a:ext cx="6292850" cy="457200"/>
          </a:xfrm>
        </p:spPr>
        <p:txBody>
          <a:bodyPr/>
          <a:lstStyle/>
          <a:p>
            <a:r>
              <a:rPr lang="en-US" sz="2800" b="1" dirty="0">
                <a:solidFill>
                  <a:schemeClr val="tx1"/>
                </a:solidFill>
              </a:rPr>
              <a:t>Order Negotiations</a:t>
            </a:r>
            <a:br>
              <a:rPr lang="en-US" sz="2800" b="1" dirty="0">
                <a:solidFill>
                  <a:schemeClr val="tx1"/>
                </a:solidFill>
              </a:rPr>
            </a:br>
            <a:r>
              <a:rPr lang="en-US" sz="2800" dirty="0">
                <a:solidFill>
                  <a:schemeClr val="tx1"/>
                </a:solidFill>
              </a:rPr>
              <a:t>Duty Preferences</a:t>
            </a:r>
          </a:p>
        </p:txBody>
      </p:sp>
      <p:sp>
        <p:nvSpPr>
          <p:cNvPr id="3" name="Content Placeholder 2"/>
          <p:cNvSpPr>
            <a:spLocks noGrp="1"/>
          </p:cNvSpPr>
          <p:nvPr>
            <p:ph idx="1"/>
          </p:nvPr>
        </p:nvSpPr>
        <p:spPr>
          <a:xfrm>
            <a:off x="685800" y="1143000"/>
            <a:ext cx="7772400" cy="5105400"/>
          </a:xfrm>
        </p:spPr>
        <p:txBody>
          <a:bodyPr/>
          <a:lstStyle/>
          <a:p>
            <a:pPr marL="0" indent="0">
              <a:buNone/>
            </a:pPr>
            <a:r>
              <a:rPr lang="en-US" sz="1600" b="1" dirty="0">
                <a:solidFill>
                  <a:srgbClr val="FF0000"/>
                </a:solidFill>
              </a:rPr>
              <a:t>Review the Job Listing on NPC and email your duty preferences  </a:t>
            </a:r>
            <a:r>
              <a:rPr lang="en-US" sz="1400" dirty="0">
                <a:solidFill>
                  <a:srgbClr val="0000E0"/>
                </a:solidFill>
              </a:rPr>
              <a:t>12 months (CONUS)  or 13 months (OCONUS/EFM/CO-LO) from your PRD.  </a:t>
            </a:r>
            <a:r>
              <a:rPr lang="en-US" sz="1400" u="sng" dirty="0">
                <a:solidFill>
                  <a:srgbClr val="0000E0"/>
                </a:solidFill>
              </a:rPr>
              <a:t>This starts your negotiation process.</a:t>
            </a:r>
            <a:r>
              <a:rPr lang="en-US" sz="1400" dirty="0">
                <a:solidFill>
                  <a:srgbClr val="0000E0"/>
                </a:solidFill>
              </a:rPr>
              <a:t>  We will then dialogue via email or phone to determine your next job assignment.  Use this format in </a:t>
            </a:r>
            <a:r>
              <a:rPr lang="en-US" sz="1400" dirty="0" smtClean="0">
                <a:solidFill>
                  <a:srgbClr val="0000E0"/>
                </a:solidFill>
              </a:rPr>
              <a:t>email and send this along to your Detailer one month ahead of your negotiation window:</a:t>
            </a:r>
            <a:endParaRPr lang="en-US" sz="1400" dirty="0">
              <a:solidFill>
                <a:srgbClr val="0000E0"/>
              </a:solidFill>
            </a:endParaRPr>
          </a:p>
          <a:p>
            <a:pPr marL="0" indent="0">
              <a:buNone/>
            </a:pPr>
            <a:endParaRPr lang="en-US" sz="1400" dirty="0">
              <a:solidFill>
                <a:schemeClr val="accent1">
                  <a:lumMod val="75000"/>
                </a:schemeClr>
              </a:solidFill>
            </a:endParaRPr>
          </a:p>
          <a:p>
            <a:pPr marL="0" indent="0">
              <a:buNone/>
            </a:pPr>
            <a:r>
              <a:rPr lang="en-US" sz="1400" dirty="0">
                <a:solidFill>
                  <a:srgbClr val="0000E0"/>
                </a:solidFill>
              </a:rPr>
              <a:t>Subject Line: PRD YYMM, RANK NAME (LAST, FIRST) </a:t>
            </a:r>
          </a:p>
          <a:p>
            <a:pPr marL="0" indent="0">
              <a:buNone/>
            </a:pPr>
            <a:r>
              <a:rPr lang="en-US" sz="1400" dirty="0">
                <a:solidFill>
                  <a:srgbClr val="0000E0"/>
                </a:solidFill>
              </a:rPr>
              <a:t>Pinnacle Desires (LDO): </a:t>
            </a:r>
          </a:p>
          <a:p>
            <a:pPr marL="0" indent="0">
              <a:buNone/>
            </a:pPr>
            <a:r>
              <a:rPr lang="en-US" sz="1400" dirty="0">
                <a:solidFill>
                  <a:srgbClr val="0000E0"/>
                </a:solidFill>
              </a:rPr>
              <a:t>Current College Education: </a:t>
            </a:r>
          </a:p>
          <a:p>
            <a:pPr marL="0" indent="0">
              <a:buNone/>
            </a:pPr>
            <a:r>
              <a:rPr lang="en-US" sz="1400" dirty="0">
                <a:solidFill>
                  <a:srgbClr val="0000E0"/>
                </a:solidFill>
              </a:rPr>
              <a:t>Priority:  (Location or Type Duty)</a:t>
            </a:r>
          </a:p>
          <a:p>
            <a:pPr marL="0" indent="0">
              <a:buNone/>
            </a:pPr>
            <a:r>
              <a:rPr lang="en-US" sz="1400" dirty="0">
                <a:solidFill>
                  <a:srgbClr val="0000E0"/>
                </a:solidFill>
              </a:rPr>
              <a:t>	Geographical Location (i.e. Hampton Roads/Jax/San Diego)</a:t>
            </a:r>
          </a:p>
          <a:p>
            <a:pPr marL="0" indent="0">
              <a:buNone/>
            </a:pPr>
            <a:r>
              <a:rPr lang="en-US" sz="1400" dirty="0">
                <a:solidFill>
                  <a:srgbClr val="0000E0"/>
                </a:solidFill>
              </a:rPr>
              <a:t>	1.</a:t>
            </a:r>
          </a:p>
          <a:p>
            <a:pPr marL="0" indent="0">
              <a:buNone/>
            </a:pPr>
            <a:r>
              <a:rPr lang="en-US" sz="1400" dirty="0">
                <a:solidFill>
                  <a:srgbClr val="0000E0"/>
                </a:solidFill>
              </a:rPr>
              <a:t>	2.</a:t>
            </a:r>
          </a:p>
          <a:p>
            <a:pPr marL="0" indent="0">
              <a:buNone/>
            </a:pPr>
            <a:r>
              <a:rPr lang="en-US" sz="1400" dirty="0">
                <a:solidFill>
                  <a:srgbClr val="0000E0"/>
                </a:solidFill>
              </a:rPr>
              <a:t>	3.</a:t>
            </a:r>
          </a:p>
          <a:p>
            <a:pPr marL="0" indent="0">
              <a:buNone/>
            </a:pPr>
            <a:r>
              <a:rPr lang="en-US" sz="1400" dirty="0">
                <a:solidFill>
                  <a:srgbClr val="0000E0"/>
                </a:solidFill>
              </a:rPr>
              <a:t>	Type Duty (i.e. VFA/HSM/FRC/CVN)</a:t>
            </a:r>
          </a:p>
          <a:p>
            <a:pPr marL="0" indent="0">
              <a:buNone/>
            </a:pPr>
            <a:r>
              <a:rPr lang="en-US" sz="1400" dirty="0">
                <a:solidFill>
                  <a:srgbClr val="0000E0"/>
                </a:solidFill>
              </a:rPr>
              <a:t>	1.</a:t>
            </a:r>
          </a:p>
          <a:p>
            <a:pPr marL="0" indent="0">
              <a:buNone/>
            </a:pPr>
            <a:r>
              <a:rPr lang="en-US" sz="1400" dirty="0">
                <a:solidFill>
                  <a:srgbClr val="0000E0"/>
                </a:solidFill>
              </a:rPr>
              <a:t>	2.</a:t>
            </a:r>
          </a:p>
          <a:p>
            <a:pPr marL="0" indent="0">
              <a:buNone/>
            </a:pPr>
            <a:r>
              <a:rPr lang="en-US" sz="1400" dirty="0">
                <a:solidFill>
                  <a:srgbClr val="0000E0"/>
                </a:solidFill>
              </a:rPr>
              <a:t>	3.</a:t>
            </a:r>
          </a:p>
          <a:p>
            <a:pPr marL="0" indent="0">
              <a:buNone/>
            </a:pPr>
            <a:r>
              <a:rPr lang="en-US" sz="1400" dirty="0">
                <a:solidFill>
                  <a:srgbClr val="FF0000"/>
                </a:solidFill>
              </a:rPr>
              <a:t>Submitting only one Geo Location or Type Duty limits your opportunity for orders and consideration for  secondary and other excellent opportunities.</a:t>
            </a:r>
            <a:endParaRPr lang="en-US" sz="1400" dirty="0">
              <a:solidFill>
                <a:schemeClr val="accent1">
                  <a:lumMod val="75000"/>
                </a:schemeClr>
              </a:solidFill>
            </a:endParaRPr>
          </a:p>
          <a:p>
            <a:pPr marL="0" indent="0">
              <a:buNone/>
            </a:pPr>
            <a:endParaRPr lang="en-US" sz="1400" dirty="0">
              <a:solidFill>
                <a:srgbClr val="0000E0"/>
              </a:solidFill>
            </a:endParaRPr>
          </a:p>
          <a:p>
            <a:pPr marL="0" indent="0">
              <a:buNone/>
            </a:pPr>
            <a:r>
              <a:rPr lang="en-US" sz="1400" dirty="0">
                <a:solidFill>
                  <a:srgbClr val="0000E0"/>
                </a:solidFill>
              </a:rPr>
              <a:t>NOTES: Spouse CO-LO / EFM / Any other relevant notes.</a:t>
            </a:r>
            <a:r>
              <a:rPr lang="en-US" sz="1400" dirty="0">
                <a:solidFill>
                  <a:schemeClr val="accent1">
                    <a:lumMod val="75000"/>
                  </a:schemeClr>
                </a:solidFill>
              </a:rPr>
              <a:t>   </a:t>
            </a:r>
          </a:p>
          <a:p>
            <a:pPr marL="0" indent="0">
              <a:buNone/>
            </a:pPr>
            <a:endParaRPr lang="en-US" dirty="0">
              <a:solidFill>
                <a:schemeClr val="accent1">
                  <a:lumMod val="75000"/>
                </a:schemeClr>
              </a:solidFill>
            </a:endParaRPr>
          </a:p>
        </p:txBody>
      </p:sp>
    </p:spTree>
    <p:extLst>
      <p:ext uri="{BB962C8B-B14F-4D97-AF65-F5344CB8AC3E}">
        <p14:creationId xmlns:p14="http://schemas.microsoft.com/office/powerpoint/2010/main" val="86337247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out)">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04800" y="380351"/>
            <a:ext cx="8686800" cy="685800"/>
          </a:xfrm>
          <a:prstGeom prst="rect">
            <a:avLst/>
          </a:prstGeom>
          <a:noFill/>
          <a:ln w="12700">
            <a:noFill/>
            <a:miter lim="800000"/>
            <a:headEnd/>
            <a:tailEnd/>
          </a:ln>
          <a:effectLst/>
        </p:spPr>
        <p:txBody>
          <a:bodyPr vert="horz" wrap="square" lIns="90488" tIns="44450" rIns="90488" bIns="44450" numCol="1" anchor="b" anchorCtr="0" compatLnSpc="1">
            <a:prstTxWarp prst="textNoShape">
              <a:avLst/>
            </a:prstTxWarp>
          </a:bodyPr>
          <a:lstStyle>
            <a:lvl1pPr algn="r" rtl="0" eaLnBrk="0" fontAlgn="base" hangingPunct="0">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4400">
                <a:solidFill>
                  <a:schemeClr val="tx2"/>
                </a:solidFill>
                <a:effectLst>
                  <a:outerShdw blurRad="38100" dist="38100" dir="2700000" algn="tl">
                    <a:srgbClr val="C0C0C0"/>
                  </a:outerShdw>
                </a:effectLst>
                <a:latin typeface="Times New Roman" pitchFamily="18" charset="0"/>
              </a:defRPr>
            </a:lvl2pPr>
            <a:lvl3pPr algn="r" rtl="0" eaLnBrk="0" fontAlgn="base" hangingPunct="0">
              <a:spcBef>
                <a:spcPct val="0"/>
              </a:spcBef>
              <a:spcAft>
                <a:spcPct val="0"/>
              </a:spcAft>
              <a:defRPr sz="4400">
                <a:solidFill>
                  <a:schemeClr val="tx2"/>
                </a:solidFill>
                <a:effectLst>
                  <a:outerShdw blurRad="38100" dist="38100" dir="2700000" algn="tl">
                    <a:srgbClr val="C0C0C0"/>
                  </a:outerShdw>
                </a:effectLst>
                <a:latin typeface="Times New Roman" pitchFamily="18" charset="0"/>
              </a:defRPr>
            </a:lvl3pPr>
            <a:lvl4pPr algn="r" rtl="0" eaLnBrk="0" fontAlgn="base" hangingPunct="0">
              <a:spcBef>
                <a:spcPct val="0"/>
              </a:spcBef>
              <a:spcAft>
                <a:spcPct val="0"/>
              </a:spcAft>
              <a:defRPr sz="4400">
                <a:solidFill>
                  <a:schemeClr val="tx2"/>
                </a:solidFill>
                <a:effectLst>
                  <a:outerShdw blurRad="38100" dist="38100" dir="2700000" algn="tl">
                    <a:srgbClr val="C0C0C0"/>
                  </a:outerShdw>
                </a:effectLst>
                <a:latin typeface="Times New Roman" pitchFamily="18" charset="0"/>
              </a:defRPr>
            </a:lvl4pPr>
            <a:lvl5pPr algn="r" rtl="0" eaLnBrk="0" fontAlgn="base" hangingPunct="0">
              <a:spcBef>
                <a:spcPct val="0"/>
              </a:spcBef>
              <a:spcAft>
                <a:spcPct val="0"/>
              </a:spcAft>
              <a:defRPr sz="4400">
                <a:solidFill>
                  <a:schemeClr val="tx2"/>
                </a:solidFill>
                <a:effectLst>
                  <a:outerShdw blurRad="38100" dist="38100" dir="2700000" algn="tl">
                    <a:srgbClr val="C0C0C0"/>
                  </a:outerShdw>
                </a:effectLst>
                <a:latin typeface="Times New Roman" pitchFamily="18" charset="0"/>
              </a:defRPr>
            </a:lvl5pPr>
            <a:lvl6pPr marL="457200" algn="r" rtl="0" eaLnBrk="0" fontAlgn="base" hangingPunct="0">
              <a:spcBef>
                <a:spcPct val="0"/>
              </a:spcBef>
              <a:spcAft>
                <a:spcPct val="0"/>
              </a:spcAft>
              <a:defRPr sz="4400">
                <a:solidFill>
                  <a:schemeClr val="tx2"/>
                </a:solidFill>
                <a:effectLst>
                  <a:outerShdw blurRad="38100" dist="38100" dir="2700000" algn="tl">
                    <a:srgbClr val="C0C0C0"/>
                  </a:outerShdw>
                </a:effectLst>
                <a:latin typeface="Times New Roman" pitchFamily="18" charset="0"/>
              </a:defRPr>
            </a:lvl6pPr>
            <a:lvl7pPr marL="914400" algn="r" rtl="0" eaLnBrk="0" fontAlgn="base" hangingPunct="0">
              <a:spcBef>
                <a:spcPct val="0"/>
              </a:spcBef>
              <a:spcAft>
                <a:spcPct val="0"/>
              </a:spcAft>
              <a:defRPr sz="4400">
                <a:solidFill>
                  <a:schemeClr val="tx2"/>
                </a:solidFill>
                <a:effectLst>
                  <a:outerShdw blurRad="38100" dist="38100" dir="2700000" algn="tl">
                    <a:srgbClr val="C0C0C0"/>
                  </a:outerShdw>
                </a:effectLst>
                <a:latin typeface="Times New Roman" pitchFamily="18" charset="0"/>
              </a:defRPr>
            </a:lvl7pPr>
            <a:lvl8pPr marL="1371600" algn="r" rtl="0" eaLnBrk="0" fontAlgn="base" hangingPunct="0">
              <a:spcBef>
                <a:spcPct val="0"/>
              </a:spcBef>
              <a:spcAft>
                <a:spcPct val="0"/>
              </a:spcAft>
              <a:defRPr sz="4400">
                <a:solidFill>
                  <a:schemeClr val="tx2"/>
                </a:solidFill>
                <a:effectLst>
                  <a:outerShdw blurRad="38100" dist="38100" dir="2700000" algn="tl">
                    <a:srgbClr val="C0C0C0"/>
                  </a:outerShdw>
                </a:effectLst>
                <a:latin typeface="Times New Roman" pitchFamily="18" charset="0"/>
              </a:defRPr>
            </a:lvl8pPr>
            <a:lvl9pPr marL="1828800" algn="r" rtl="0" eaLnBrk="0" fontAlgn="base" hangingPunct="0">
              <a:spcBef>
                <a:spcPct val="0"/>
              </a:spcBef>
              <a:spcAft>
                <a:spcPct val="0"/>
              </a:spcAft>
              <a:defRPr sz="4400">
                <a:solidFill>
                  <a:schemeClr val="tx2"/>
                </a:solidFill>
                <a:effectLst>
                  <a:outerShdw blurRad="38100" dist="38100" dir="2700000" algn="tl">
                    <a:srgbClr val="C0C0C0"/>
                  </a:outerShdw>
                </a:effectLst>
                <a:latin typeface="Times New Roman" pitchFamily="18" charset="0"/>
              </a:defRPr>
            </a:lvl9pPr>
          </a:lstStyle>
          <a:p>
            <a:pPr algn="ctr"/>
            <a:r>
              <a:rPr lang="en-US" sz="3200" b="0" i="0" dirty="0">
                <a:solidFill>
                  <a:schemeClr val="tx1"/>
                </a:solidFill>
              </a:rPr>
              <a:t>Order Negotiations </a:t>
            </a:r>
          </a:p>
          <a:p>
            <a:pPr algn="ctr"/>
            <a:r>
              <a:rPr lang="en-US" sz="3200" b="0" i="0" kern="0" dirty="0">
                <a:solidFill>
                  <a:schemeClr val="tx1"/>
                </a:solidFill>
                <a:effectLst>
                  <a:outerShdw blurRad="38100" dist="38100" dir="2700000" algn="tl">
                    <a:srgbClr val="000000">
                      <a:alpha val="43137"/>
                    </a:srgbClr>
                  </a:outerShdw>
                </a:effectLst>
              </a:rPr>
              <a:t>JAX/Mayport Billet Base</a:t>
            </a:r>
          </a:p>
        </p:txBody>
      </p:sp>
      <p:sp>
        <p:nvSpPr>
          <p:cNvPr id="6" name="TextBox 5"/>
          <p:cNvSpPr txBox="1"/>
          <p:nvPr/>
        </p:nvSpPr>
        <p:spPr>
          <a:xfrm>
            <a:off x="1012794" y="6148355"/>
            <a:ext cx="4402167" cy="338554"/>
          </a:xfrm>
          <a:prstGeom prst="rect">
            <a:avLst/>
          </a:prstGeom>
          <a:noFill/>
        </p:spPr>
        <p:txBody>
          <a:bodyPr wrap="none" rtlCol="0">
            <a:spAutoFit/>
          </a:bodyPr>
          <a:lstStyle/>
          <a:p>
            <a:r>
              <a:rPr lang="en-US" sz="1600" dirty="0"/>
              <a:t>There are very few billets in the Jax/Mayport area. </a:t>
            </a:r>
          </a:p>
        </p:txBody>
      </p:sp>
      <p:graphicFrame>
        <p:nvGraphicFramePr>
          <p:cNvPr id="9" name="Table 8"/>
          <p:cNvGraphicFramePr>
            <a:graphicFrameLocks noGrp="1"/>
          </p:cNvGraphicFramePr>
          <p:nvPr>
            <p:extLst>
              <p:ext uri="{D42A27DB-BD31-4B8C-83A1-F6EECF244321}">
                <p14:modId xmlns:p14="http://schemas.microsoft.com/office/powerpoint/2010/main" val="2021406181"/>
              </p:ext>
            </p:extLst>
          </p:nvPr>
        </p:nvGraphicFramePr>
        <p:xfrm>
          <a:off x="990600" y="1676400"/>
          <a:ext cx="3886200" cy="4471955"/>
        </p:xfrm>
        <a:graphic>
          <a:graphicData uri="http://schemas.openxmlformats.org/drawingml/2006/table">
            <a:tbl>
              <a:tblPr/>
              <a:tblGrid>
                <a:gridCol w="1094704">
                  <a:extLst>
                    <a:ext uri="{9D8B030D-6E8A-4147-A177-3AD203B41FA5}">
                      <a16:colId xmlns:a16="http://schemas.microsoft.com/office/drawing/2014/main" val="4250812450"/>
                    </a:ext>
                  </a:extLst>
                </a:gridCol>
                <a:gridCol w="1053653">
                  <a:extLst>
                    <a:ext uri="{9D8B030D-6E8A-4147-A177-3AD203B41FA5}">
                      <a16:colId xmlns:a16="http://schemas.microsoft.com/office/drawing/2014/main" val="3479623824"/>
                    </a:ext>
                  </a:extLst>
                </a:gridCol>
                <a:gridCol w="957867">
                  <a:extLst>
                    <a:ext uri="{9D8B030D-6E8A-4147-A177-3AD203B41FA5}">
                      <a16:colId xmlns:a16="http://schemas.microsoft.com/office/drawing/2014/main" val="1728815468"/>
                    </a:ext>
                  </a:extLst>
                </a:gridCol>
                <a:gridCol w="779976">
                  <a:extLst>
                    <a:ext uri="{9D8B030D-6E8A-4147-A177-3AD203B41FA5}">
                      <a16:colId xmlns:a16="http://schemas.microsoft.com/office/drawing/2014/main" val="4190593753"/>
                    </a:ext>
                  </a:extLst>
                </a:gridCol>
              </a:tblGrid>
              <a:tr h="157858">
                <a:tc>
                  <a:txBody>
                    <a:bodyPr/>
                    <a:lstStyle/>
                    <a:p>
                      <a:pPr algn="l" fontAlgn="b"/>
                      <a:endParaRPr lang="en-US" sz="800" b="0" i="0" u="none" strike="noStrike" dirty="0">
                        <a:solidFill>
                          <a:srgbClr val="000000"/>
                        </a:solidFill>
                        <a:effectLst/>
                        <a:latin typeface="Calibri" panose="020F0502020204030204" pitchFamily="34" charset="0"/>
                      </a:endParaRPr>
                    </a:p>
                  </a:txBody>
                  <a:tcPr marL="5779" marR="5779" marT="577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5779" marR="5779" marT="577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5779" marR="5779" marT="577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5779" marR="5779" marT="5779" marB="0" anchor="b">
                    <a:lnL>
                      <a:noFill/>
                    </a:lnL>
                    <a:lnR>
                      <a:noFill/>
                    </a:lnR>
                    <a:lnT>
                      <a:noFill/>
                    </a:lnT>
                    <a:lnB>
                      <a:noFill/>
                    </a:lnB>
                  </a:tcPr>
                </a:tc>
                <a:extLst>
                  <a:ext uri="{0D108BD9-81ED-4DB2-BD59-A6C34878D82A}">
                    <a16:rowId xmlns:a16="http://schemas.microsoft.com/office/drawing/2014/main" val="1489169323"/>
                  </a:ext>
                </a:extLst>
              </a:tr>
              <a:tr h="151544">
                <a:tc>
                  <a:txBody>
                    <a:bodyPr/>
                    <a:lstStyle/>
                    <a:p>
                      <a:pPr algn="l" fontAlgn="b"/>
                      <a:r>
                        <a:rPr lang="en-US" sz="800" b="1" i="0" u="none" strike="noStrike" dirty="0">
                          <a:solidFill>
                            <a:srgbClr val="000000"/>
                          </a:solidFill>
                          <a:effectLst/>
                          <a:latin typeface="Calibri" panose="020F0502020204030204" pitchFamily="34" charset="0"/>
                        </a:rPr>
                        <a:t>JAX / MAYPORT</a:t>
                      </a:r>
                    </a:p>
                  </a:txBody>
                  <a:tcPr marL="5779" marR="5779" marT="5779" marB="0" anchor="b">
                    <a:lnL w="12700" cap="flat" cmpd="sng" algn="ctr">
                      <a:solidFill>
                        <a:srgbClr val="000000"/>
                      </a:solidFill>
                      <a:prstDash val="solid"/>
                      <a:round/>
                      <a:headEnd type="none" w="med" len="med"/>
                      <a:tailEnd type="none" w="med" len="med"/>
                    </a:lnL>
                    <a:lnR w="6350" cap="flat" cmpd="sng" algn="ctr">
                      <a:solidFill>
                        <a:srgbClr val="999999"/>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TAC</a:t>
                      </a:r>
                    </a:p>
                  </a:txBody>
                  <a:tcPr marL="5779" marR="5779" marT="5779" marB="0" anchor="b">
                    <a:lnL w="6350" cap="flat" cmpd="sng" algn="ctr">
                      <a:solidFill>
                        <a:srgbClr val="999999"/>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 </a:t>
                      </a:r>
                    </a:p>
                  </a:txBody>
                  <a:tcPr marL="5779" marR="5779" marT="5779"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fontAlgn="b"/>
                      <a:endParaRPr lang="en-US" sz="800" b="1" i="0" u="none" strike="noStrike" dirty="0">
                        <a:solidFill>
                          <a:srgbClr val="000000"/>
                        </a:solidFill>
                        <a:effectLst/>
                        <a:latin typeface="Calibri" panose="020F0502020204030204" pitchFamily="34" charset="0"/>
                      </a:endParaRPr>
                    </a:p>
                  </a:txBody>
                  <a:tcPr marL="5779" marR="5779" marT="5779"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5788958"/>
                  </a:ext>
                </a:extLst>
              </a:tr>
              <a:tr h="71598">
                <a:tc>
                  <a:txBody>
                    <a:bodyPr/>
                    <a:lstStyle/>
                    <a:p>
                      <a:pPr algn="l" fontAlgn="b"/>
                      <a:r>
                        <a:rPr lang="en-US" sz="800" b="1" i="0" u="none" strike="noStrike" dirty="0">
                          <a:solidFill>
                            <a:srgbClr val="000000"/>
                          </a:solidFill>
                          <a:effectLst/>
                          <a:latin typeface="Calibri" panose="020F0502020204030204" pitchFamily="34" charset="0"/>
                        </a:rPr>
                        <a:t>DESIG</a:t>
                      </a:r>
                    </a:p>
                  </a:txBody>
                  <a:tcPr marL="5779" marR="5779" marT="5779" marB="0" anchor="b">
                    <a:lnL w="12700" cap="flat" cmpd="sng" algn="ctr">
                      <a:solidFill>
                        <a:srgbClr val="000000"/>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CONUS SEA</a:t>
                      </a:r>
                    </a:p>
                  </a:txBody>
                  <a:tcPr marL="5779" marR="5779" marT="5779" marB="0" anchor="b">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Grand Total</a:t>
                      </a:r>
                    </a:p>
                  </a:txBody>
                  <a:tcPr marL="5779" marR="5779" marT="5779" marB="0" anchor="b">
                    <a:lnL w="6350" cap="flat" cmpd="sng" algn="ctr">
                      <a:solidFill>
                        <a:srgbClr val="999999"/>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fontAlgn="b"/>
                      <a:endParaRPr lang="en-US" sz="800" b="1" i="0" u="none" strike="noStrike" dirty="0">
                        <a:solidFill>
                          <a:srgbClr val="000000"/>
                        </a:solidFill>
                        <a:effectLst/>
                        <a:latin typeface="Calibri" panose="020F0502020204030204" pitchFamily="34" charset="0"/>
                      </a:endParaRPr>
                    </a:p>
                  </a:txBody>
                  <a:tcPr marL="5779" marR="5779" marT="5779"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504114327"/>
                  </a:ext>
                </a:extLst>
              </a:tr>
              <a:tr h="151544">
                <a:tc>
                  <a:txBody>
                    <a:bodyPr/>
                    <a:lstStyle/>
                    <a:p>
                      <a:pPr algn="r" fontAlgn="b"/>
                      <a:r>
                        <a:rPr lang="en-US" sz="800" b="0" i="0" u="none" strike="noStrike" dirty="0">
                          <a:solidFill>
                            <a:srgbClr val="000000"/>
                          </a:solidFill>
                          <a:effectLst/>
                          <a:latin typeface="Calibri" panose="020F0502020204030204" pitchFamily="34" charset="0"/>
                        </a:rPr>
                        <a:t>6310</a:t>
                      </a:r>
                    </a:p>
                  </a:txBody>
                  <a:tcPr marL="5779" marR="5779" marT="5779" marB="0" anchor="b">
                    <a:lnL w="12700" cap="flat" cmpd="sng" algn="ctr">
                      <a:solidFill>
                        <a:srgbClr val="000000"/>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a:noFill/>
                    </a:lnB>
                    <a:solidFill>
                      <a:srgbClr val="538DD5"/>
                    </a:solidFill>
                  </a:tcPr>
                </a:tc>
                <a:tc>
                  <a:txBody>
                    <a:bodyPr/>
                    <a:lstStyle/>
                    <a:p>
                      <a:pPr algn="ctr" fontAlgn="b"/>
                      <a:r>
                        <a:rPr lang="en-US" sz="800" b="0" i="0" u="none" strike="noStrike" dirty="0">
                          <a:solidFill>
                            <a:srgbClr val="000000"/>
                          </a:solidFill>
                          <a:effectLst/>
                          <a:latin typeface="Calibri" panose="020F0502020204030204" pitchFamily="34" charset="0"/>
                        </a:rPr>
                        <a:t>1</a:t>
                      </a:r>
                    </a:p>
                  </a:txBody>
                  <a:tcPr marL="5779" marR="5779" marT="5779" marB="0" anchor="b">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a:noFill/>
                    </a:lnB>
                  </a:tcPr>
                </a:tc>
                <a:tc>
                  <a:txBody>
                    <a:bodyPr/>
                    <a:lstStyle/>
                    <a:p>
                      <a:pPr algn="ctr" fontAlgn="b"/>
                      <a:r>
                        <a:rPr lang="en-US" sz="800" b="0" i="0" u="none" strike="noStrike" dirty="0">
                          <a:solidFill>
                            <a:srgbClr val="000000"/>
                          </a:solidFill>
                          <a:effectLst/>
                          <a:latin typeface="Calibri" panose="020F0502020204030204" pitchFamily="34" charset="0"/>
                        </a:rPr>
                        <a:t>1</a:t>
                      </a:r>
                    </a:p>
                  </a:txBody>
                  <a:tcPr marL="5779" marR="5779" marT="5779" marB="0" anchor="b">
                    <a:lnL w="6350" cap="flat" cmpd="sng" algn="ctr">
                      <a:solidFill>
                        <a:srgbClr val="999999"/>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99999"/>
                      </a:solidFill>
                      <a:prstDash val="solid"/>
                      <a:round/>
                      <a:headEnd type="none" w="med" len="med"/>
                      <a:tailEnd type="none" w="med" len="med"/>
                    </a:lnT>
                    <a:lnB>
                      <a:noFill/>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5779" marR="5779" marT="5779"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806906826"/>
                  </a:ext>
                </a:extLst>
              </a:tr>
              <a:tr h="157858">
                <a:tc>
                  <a:txBody>
                    <a:bodyPr/>
                    <a:lstStyle/>
                    <a:p>
                      <a:pPr algn="r" fontAlgn="b"/>
                      <a:r>
                        <a:rPr lang="en-US" sz="800" b="0" i="0" u="none" strike="noStrike" dirty="0">
                          <a:solidFill>
                            <a:srgbClr val="000000"/>
                          </a:solidFill>
                          <a:effectLst/>
                          <a:latin typeface="Calibri" panose="020F0502020204030204" pitchFamily="34" charset="0"/>
                        </a:rPr>
                        <a:t>7311</a:t>
                      </a:r>
                    </a:p>
                  </a:txBody>
                  <a:tcPr marL="5779" marR="5779" marT="5779" marB="0" anchor="b">
                    <a:lnL w="12700" cap="flat" cmpd="sng" algn="ctr">
                      <a:solidFill>
                        <a:srgbClr val="000000"/>
                      </a:solidFill>
                      <a:prstDash val="solid"/>
                      <a:round/>
                      <a:headEnd type="none" w="med" len="med"/>
                      <a:tailEnd type="none" w="med" len="med"/>
                    </a:lnL>
                    <a:lnR w="6350" cap="flat" cmpd="sng" algn="ctr">
                      <a:solidFill>
                        <a:srgbClr val="999999"/>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538DD5"/>
                    </a:solidFill>
                  </a:tcPr>
                </a:tc>
                <a:tc>
                  <a:txBody>
                    <a:bodyPr/>
                    <a:lstStyle/>
                    <a:p>
                      <a:pPr algn="ctr" fontAlgn="b"/>
                      <a:r>
                        <a:rPr lang="en-US" sz="800" b="0" i="0" u="none" strike="noStrike" dirty="0">
                          <a:solidFill>
                            <a:srgbClr val="000000"/>
                          </a:solidFill>
                          <a:effectLst/>
                          <a:latin typeface="Calibri" panose="020F0502020204030204" pitchFamily="34" charset="0"/>
                        </a:rPr>
                        <a:t>1</a:t>
                      </a:r>
                    </a:p>
                  </a:txBody>
                  <a:tcPr marL="5779" marR="5779" marT="5779" marB="0" anchor="b">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a:t>
                      </a:r>
                    </a:p>
                  </a:txBody>
                  <a:tcPr marL="5779" marR="5779" marT="5779" marB="0" anchor="b">
                    <a:lnL w="6350" cap="flat" cmpd="sng" algn="ctr">
                      <a:solidFill>
                        <a:srgbClr val="999999"/>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5779" marR="5779" marT="5779"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618957867"/>
                  </a:ext>
                </a:extLst>
              </a:tr>
              <a:tr h="157858">
                <a:tc>
                  <a:txBody>
                    <a:bodyPr/>
                    <a:lstStyle/>
                    <a:p>
                      <a:pPr algn="l" fontAlgn="b"/>
                      <a:r>
                        <a:rPr lang="en-US" sz="800" b="1" i="0" u="none" strike="noStrike" dirty="0">
                          <a:solidFill>
                            <a:srgbClr val="000000"/>
                          </a:solidFill>
                          <a:effectLst/>
                          <a:latin typeface="Calibri" panose="020F0502020204030204" pitchFamily="34" charset="0"/>
                        </a:rPr>
                        <a:t>Grand Total</a:t>
                      </a:r>
                    </a:p>
                  </a:txBody>
                  <a:tcPr marL="5779" marR="5779" marT="5779" marB="0" anchor="b">
                    <a:lnL w="12700" cap="flat" cmpd="sng" algn="ctr">
                      <a:solidFill>
                        <a:srgbClr val="000000"/>
                      </a:solidFill>
                      <a:prstDash val="solid"/>
                      <a:round/>
                      <a:headEnd type="none" w="med" len="med"/>
                      <a:tailEnd type="none" w="med" len="med"/>
                    </a:lnL>
                    <a:lnR w="6350" cap="flat" cmpd="sng" algn="ctr">
                      <a:solidFill>
                        <a:srgbClr val="99999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2</a:t>
                      </a:r>
                    </a:p>
                  </a:txBody>
                  <a:tcPr marL="5779" marR="5779" marT="5779" marB="0" anchor="b">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2</a:t>
                      </a:r>
                    </a:p>
                  </a:txBody>
                  <a:tcPr marL="5779" marR="5779" marT="5779" marB="0" anchor="b">
                    <a:lnL w="6350" cap="flat" cmpd="sng" algn="ctr">
                      <a:solidFill>
                        <a:srgbClr val="99999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5779" marR="5779" marT="5779"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578470204"/>
                  </a:ext>
                </a:extLst>
              </a:tr>
              <a:tr h="157858">
                <a:tc>
                  <a:txBody>
                    <a:bodyPr/>
                    <a:lstStyle/>
                    <a:p>
                      <a:pPr algn="l" fontAlgn="b"/>
                      <a:endParaRPr lang="en-US" sz="800" b="0" i="0" u="none" strike="noStrike" dirty="0">
                        <a:solidFill>
                          <a:srgbClr val="000000"/>
                        </a:solidFill>
                        <a:effectLst/>
                        <a:latin typeface="Calibri" panose="020F0502020204030204" pitchFamily="34" charset="0"/>
                      </a:endParaRPr>
                    </a:p>
                  </a:txBody>
                  <a:tcPr marL="5779" marR="5779" marT="577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5779" marR="5779" marT="577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5779" marR="5779" marT="577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5779" marR="5779" marT="5779"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1373542"/>
                  </a:ext>
                </a:extLst>
              </a:tr>
              <a:tr h="151544">
                <a:tc>
                  <a:txBody>
                    <a:bodyPr/>
                    <a:lstStyle/>
                    <a:p>
                      <a:pPr algn="l" fontAlgn="b"/>
                      <a:r>
                        <a:rPr lang="en-US" sz="800" b="1" i="0" u="none" strike="noStrike" dirty="0">
                          <a:solidFill>
                            <a:srgbClr val="000000"/>
                          </a:solidFill>
                          <a:effectLst/>
                          <a:latin typeface="Calibri" panose="020F0502020204030204" pitchFamily="34" charset="0"/>
                        </a:rPr>
                        <a:t>JAX / MAYPORT</a:t>
                      </a:r>
                    </a:p>
                  </a:txBody>
                  <a:tcPr marL="5779" marR="5779" marT="5779" marB="0" anchor="b">
                    <a:lnL w="12700" cap="flat" cmpd="sng" algn="ctr">
                      <a:solidFill>
                        <a:srgbClr val="000000"/>
                      </a:solidFill>
                      <a:prstDash val="solid"/>
                      <a:round/>
                      <a:headEnd type="none" w="med" len="med"/>
                      <a:tailEnd type="none" w="med" len="med"/>
                    </a:lnL>
                    <a:lnR w="6350" cap="flat" cmpd="sng" algn="ctr">
                      <a:solidFill>
                        <a:srgbClr val="999999"/>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TAC</a:t>
                      </a:r>
                    </a:p>
                  </a:txBody>
                  <a:tcPr marL="5779" marR="5779" marT="5779" marB="0" anchor="b">
                    <a:lnL w="6350" cap="flat" cmpd="sng" algn="ctr">
                      <a:solidFill>
                        <a:srgbClr val="999999"/>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 </a:t>
                      </a:r>
                    </a:p>
                  </a:txBody>
                  <a:tcPr marL="5779" marR="5779" marT="5779" marB="0" anchor="b">
                    <a:lnL>
                      <a:noFill/>
                    </a:lnL>
                    <a:lnR>
                      <a:noFill/>
                    </a:lnR>
                    <a:lnT w="12700" cap="flat" cmpd="sng" algn="ctr">
                      <a:solidFill>
                        <a:srgbClr val="000000"/>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 </a:t>
                      </a:r>
                    </a:p>
                  </a:txBody>
                  <a:tcPr marL="5779" marR="5779" marT="5779"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950930728"/>
                  </a:ext>
                </a:extLst>
              </a:tr>
              <a:tr h="151544">
                <a:tc>
                  <a:txBody>
                    <a:bodyPr/>
                    <a:lstStyle/>
                    <a:p>
                      <a:pPr algn="l" fontAlgn="b"/>
                      <a:r>
                        <a:rPr lang="en-US" sz="800" b="1" i="0" u="none" strike="noStrike" dirty="0">
                          <a:solidFill>
                            <a:srgbClr val="000000"/>
                          </a:solidFill>
                          <a:effectLst/>
                          <a:latin typeface="Calibri" panose="020F0502020204030204" pitchFamily="34" charset="0"/>
                        </a:rPr>
                        <a:t>DESIG</a:t>
                      </a:r>
                    </a:p>
                  </a:txBody>
                  <a:tcPr marL="5779" marR="5779" marT="5779" marB="0" anchor="b">
                    <a:lnL w="12700" cap="flat" cmpd="sng" algn="ctr">
                      <a:solidFill>
                        <a:srgbClr val="000000"/>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CONUS SEA</a:t>
                      </a:r>
                    </a:p>
                  </a:txBody>
                  <a:tcPr marL="5779" marR="5779" marT="5779" marB="0" anchor="b">
                    <a:lnL w="6350" cap="flat" cmpd="sng" algn="ctr">
                      <a:solidFill>
                        <a:srgbClr val="999999"/>
                      </a:solidFill>
                      <a:prstDash val="solid"/>
                      <a:round/>
                      <a:headEnd type="none" w="med" len="med"/>
                      <a:tailEnd type="none" w="med" len="med"/>
                    </a:lnL>
                    <a:lnR>
                      <a:noFill/>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CONUS SHORE</a:t>
                      </a:r>
                    </a:p>
                  </a:txBody>
                  <a:tcPr marL="5779" marR="5779" marT="5779" marB="0" anchor="b">
                    <a:lnL>
                      <a:noFill/>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Grand Total</a:t>
                      </a:r>
                    </a:p>
                  </a:txBody>
                  <a:tcPr marL="5779" marR="5779" marT="5779" marB="0" anchor="b">
                    <a:lnL w="6350" cap="flat" cmpd="sng" algn="ctr">
                      <a:solidFill>
                        <a:srgbClr val="999999"/>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2386184443"/>
                  </a:ext>
                </a:extLst>
              </a:tr>
              <a:tr h="151544">
                <a:tc>
                  <a:txBody>
                    <a:bodyPr/>
                    <a:lstStyle/>
                    <a:p>
                      <a:pPr algn="r" fontAlgn="b"/>
                      <a:r>
                        <a:rPr lang="en-US" sz="800" b="0" i="0" u="none" strike="noStrike" dirty="0">
                          <a:solidFill>
                            <a:srgbClr val="000000"/>
                          </a:solidFill>
                          <a:effectLst/>
                          <a:latin typeface="Calibri" panose="020F0502020204030204" pitchFamily="34" charset="0"/>
                        </a:rPr>
                        <a:t>6320</a:t>
                      </a:r>
                    </a:p>
                  </a:txBody>
                  <a:tcPr marL="5779" marR="5779" marT="5779" marB="0" anchor="b">
                    <a:lnL w="12700" cap="flat" cmpd="sng" algn="ctr">
                      <a:solidFill>
                        <a:srgbClr val="000000"/>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a:noFill/>
                    </a:lnB>
                    <a:solidFill>
                      <a:srgbClr val="538DD5"/>
                    </a:solidFill>
                  </a:tcPr>
                </a:tc>
                <a:tc>
                  <a:txBody>
                    <a:bodyPr/>
                    <a:lstStyle/>
                    <a:p>
                      <a:pPr algn="ctr" fontAlgn="b"/>
                      <a:r>
                        <a:rPr lang="en-US" sz="800" b="0" i="0" u="none" strike="noStrike" dirty="0">
                          <a:solidFill>
                            <a:srgbClr val="000000"/>
                          </a:solidFill>
                          <a:effectLst/>
                          <a:latin typeface="Calibri" panose="020F0502020204030204" pitchFamily="34" charset="0"/>
                        </a:rPr>
                        <a:t>6</a:t>
                      </a:r>
                    </a:p>
                  </a:txBody>
                  <a:tcPr marL="5779" marR="5779" marT="5779" marB="0" anchor="b">
                    <a:lnL w="6350" cap="flat" cmpd="sng" algn="ctr">
                      <a:solidFill>
                        <a:srgbClr val="999999"/>
                      </a:solidFill>
                      <a:prstDash val="solid"/>
                      <a:round/>
                      <a:headEnd type="none" w="med" len="med"/>
                      <a:tailEnd type="none" w="med" len="med"/>
                    </a:lnL>
                    <a:lnR>
                      <a:noFill/>
                    </a:lnR>
                    <a:lnT w="6350" cap="flat" cmpd="sng" algn="ctr">
                      <a:solidFill>
                        <a:srgbClr val="999999"/>
                      </a:solidFill>
                      <a:prstDash val="solid"/>
                      <a:round/>
                      <a:headEnd type="none" w="med" len="med"/>
                      <a:tailEnd type="none" w="med" len="med"/>
                    </a:lnT>
                    <a:lnB>
                      <a:noFill/>
                    </a:lnB>
                  </a:tcPr>
                </a:tc>
                <a:tc>
                  <a:txBody>
                    <a:bodyPr/>
                    <a:lstStyle/>
                    <a:p>
                      <a:pPr algn="ctr" fontAlgn="b"/>
                      <a:r>
                        <a:rPr lang="en-US" sz="800" b="0" i="0" u="none" strike="noStrike" dirty="0">
                          <a:solidFill>
                            <a:srgbClr val="000000"/>
                          </a:solidFill>
                          <a:effectLst/>
                          <a:latin typeface="Calibri" panose="020F0502020204030204" pitchFamily="34" charset="0"/>
                        </a:rPr>
                        <a:t>4</a:t>
                      </a:r>
                    </a:p>
                  </a:txBody>
                  <a:tcPr marL="5779" marR="5779" marT="5779" marB="0" anchor="b">
                    <a:lnL>
                      <a:noFill/>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a:noFill/>
                    </a:lnB>
                  </a:tcPr>
                </a:tc>
                <a:tc>
                  <a:txBody>
                    <a:bodyPr/>
                    <a:lstStyle/>
                    <a:p>
                      <a:pPr algn="ctr" fontAlgn="b"/>
                      <a:r>
                        <a:rPr lang="en-US" sz="800" b="0" i="0" u="none" strike="noStrike" dirty="0">
                          <a:solidFill>
                            <a:srgbClr val="000000"/>
                          </a:solidFill>
                          <a:effectLst/>
                          <a:latin typeface="Calibri" panose="020F0502020204030204" pitchFamily="34" charset="0"/>
                        </a:rPr>
                        <a:t>10</a:t>
                      </a:r>
                    </a:p>
                  </a:txBody>
                  <a:tcPr marL="5779" marR="5779" marT="5779" marB="0" anchor="b">
                    <a:lnL w="6350" cap="flat" cmpd="sng" algn="ctr">
                      <a:solidFill>
                        <a:srgbClr val="999999"/>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99999"/>
                      </a:solidFill>
                      <a:prstDash val="solid"/>
                      <a:round/>
                      <a:headEnd type="none" w="med" len="med"/>
                      <a:tailEnd type="none" w="med" len="med"/>
                    </a:lnT>
                    <a:lnB>
                      <a:noFill/>
                    </a:lnB>
                  </a:tcPr>
                </a:tc>
                <a:extLst>
                  <a:ext uri="{0D108BD9-81ED-4DB2-BD59-A6C34878D82A}">
                    <a16:rowId xmlns:a16="http://schemas.microsoft.com/office/drawing/2014/main" val="2252367577"/>
                  </a:ext>
                </a:extLst>
              </a:tr>
              <a:tr h="157858">
                <a:tc>
                  <a:txBody>
                    <a:bodyPr/>
                    <a:lstStyle/>
                    <a:p>
                      <a:pPr algn="r" fontAlgn="b"/>
                      <a:r>
                        <a:rPr lang="en-US" sz="800" b="0" i="0" u="none" strike="noStrike" dirty="0">
                          <a:solidFill>
                            <a:srgbClr val="000000"/>
                          </a:solidFill>
                          <a:effectLst/>
                          <a:latin typeface="Calibri" panose="020F0502020204030204" pitchFamily="34" charset="0"/>
                        </a:rPr>
                        <a:t>7321</a:t>
                      </a:r>
                    </a:p>
                  </a:txBody>
                  <a:tcPr marL="5779" marR="5779" marT="5779" marB="0" anchor="b">
                    <a:lnL w="12700" cap="flat" cmpd="sng" algn="ctr">
                      <a:solidFill>
                        <a:srgbClr val="000000"/>
                      </a:solidFill>
                      <a:prstDash val="solid"/>
                      <a:round/>
                      <a:headEnd type="none" w="med" len="med"/>
                      <a:tailEnd type="none" w="med" len="med"/>
                    </a:lnL>
                    <a:lnR w="6350" cap="flat" cmpd="sng" algn="ctr">
                      <a:solidFill>
                        <a:srgbClr val="999999"/>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538DD5"/>
                    </a:solidFill>
                  </a:tcPr>
                </a:tc>
                <a:tc>
                  <a:txBody>
                    <a:bodyPr/>
                    <a:lstStyle/>
                    <a:p>
                      <a:pPr algn="ctr" fontAlgn="b"/>
                      <a:r>
                        <a:rPr lang="en-US" sz="800" b="0" i="0" u="none" strike="noStrike" dirty="0">
                          <a:solidFill>
                            <a:srgbClr val="000000"/>
                          </a:solidFill>
                          <a:effectLst/>
                          <a:latin typeface="Calibri" panose="020F0502020204030204" pitchFamily="34" charset="0"/>
                        </a:rPr>
                        <a:t>11</a:t>
                      </a:r>
                    </a:p>
                  </a:txBody>
                  <a:tcPr marL="5779" marR="5779" marT="5779" marB="0" anchor="b">
                    <a:lnL w="6350" cap="flat" cmpd="sng" algn="ctr">
                      <a:solidFill>
                        <a:srgbClr val="999999"/>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7</a:t>
                      </a:r>
                    </a:p>
                  </a:txBody>
                  <a:tcPr marL="5779" marR="5779" marT="5779" marB="0" anchor="b">
                    <a:lnL>
                      <a:noFill/>
                    </a:lnL>
                    <a:lnR w="6350" cap="flat" cmpd="sng" algn="ctr">
                      <a:solidFill>
                        <a:srgbClr val="999999"/>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18</a:t>
                      </a:r>
                    </a:p>
                  </a:txBody>
                  <a:tcPr marL="5779" marR="5779" marT="5779" marB="0" anchor="b">
                    <a:lnL w="6350" cap="flat" cmpd="sng" algn="ctr">
                      <a:solidFill>
                        <a:srgbClr val="999999"/>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2124303"/>
                  </a:ext>
                </a:extLst>
              </a:tr>
              <a:tr h="157858">
                <a:tc>
                  <a:txBody>
                    <a:bodyPr/>
                    <a:lstStyle/>
                    <a:p>
                      <a:pPr algn="l" fontAlgn="b"/>
                      <a:r>
                        <a:rPr lang="en-US" sz="800" b="1" i="0" u="none" strike="noStrike" dirty="0">
                          <a:solidFill>
                            <a:srgbClr val="000000"/>
                          </a:solidFill>
                          <a:effectLst/>
                          <a:latin typeface="Calibri" panose="020F0502020204030204" pitchFamily="34" charset="0"/>
                        </a:rPr>
                        <a:t>Grand Total</a:t>
                      </a:r>
                    </a:p>
                  </a:txBody>
                  <a:tcPr marL="5779" marR="5779" marT="5779" marB="0" anchor="b">
                    <a:lnL w="12700" cap="flat" cmpd="sng" algn="ctr">
                      <a:solidFill>
                        <a:srgbClr val="000000"/>
                      </a:solidFill>
                      <a:prstDash val="solid"/>
                      <a:round/>
                      <a:headEnd type="none" w="med" len="med"/>
                      <a:tailEnd type="none" w="med" len="med"/>
                    </a:lnL>
                    <a:lnR w="6350" cap="flat" cmpd="sng" algn="ctr">
                      <a:solidFill>
                        <a:srgbClr val="99999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17</a:t>
                      </a:r>
                    </a:p>
                  </a:txBody>
                  <a:tcPr marL="5779" marR="5779" marT="5779" marB="0" anchor="b">
                    <a:lnL w="6350" cap="flat" cmpd="sng" algn="ctr">
                      <a:solidFill>
                        <a:srgbClr val="999999"/>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11</a:t>
                      </a:r>
                    </a:p>
                  </a:txBody>
                  <a:tcPr marL="5779" marR="5779" marT="5779" marB="0" anchor="b">
                    <a:lnL>
                      <a:noFill/>
                    </a:lnL>
                    <a:lnR w="6350" cap="flat" cmpd="sng" algn="ctr">
                      <a:solidFill>
                        <a:srgbClr val="99999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28</a:t>
                      </a:r>
                    </a:p>
                  </a:txBody>
                  <a:tcPr marL="5779" marR="5779" marT="5779" marB="0" anchor="b">
                    <a:lnL w="6350" cap="flat" cmpd="sng" algn="ctr">
                      <a:solidFill>
                        <a:srgbClr val="99999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7101957"/>
                  </a:ext>
                </a:extLst>
              </a:tr>
              <a:tr h="157858">
                <a:tc>
                  <a:txBody>
                    <a:bodyPr/>
                    <a:lstStyle/>
                    <a:p>
                      <a:pPr algn="l" fontAlgn="b"/>
                      <a:endParaRPr lang="en-US" sz="800" b="0" i="0" u="none" strike="noStrike" dirty="0">
                        <a:solidFill>
                          <a:srgbClr val="000000"/>
                        </a:solidFill>
                        <a:effectLst/>
                        <a:latin typeface="Calibri" panose="020F0502020204030204" pitchFamily="34" charset="0"/>
                      </a:endParaRPr>
                    </a:p>
                  </a:txBody>
                  <a:tcPr marL="5779" marR="5779" marT="577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5779" marR="5779" marT="577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5779" marR="5779" marT="577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5779" marR="5779" marT="577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0027899"/>
                  </a:ext>
                </a:extLst>
              </a:tr>
              <a:tr h="157858">
                <a:tc>
                  <a:txBody>
                    <a:bodyPr/>
                    <a:lstStyle/>
                    <a:p>
                      <a:pPr algn="l" fontAlgn="b"/>
                      <a:r>
                        <a:rPr lang="en-US" sz="800" b="1" i="0" u="none" strike="noStrike" dirty="0">
                          <a:solidFill>
                            <a:srgbClr val="000000"/>
                          </a:solidFill>
                          <a:effectLst/>
                          <a:latin typeface="Calibri" panose="020F0502020204030204" pitchFamily="34" charset="0"/>
                        </a:rPr>
                        <a:t>JAX / MAYPORT</a:t>
                      </a:r>
                    </a:p>
                  </a:txBody>
                  <a:tcPr marL="5779" marR="5779" marT="5779" marB="0" anchor="b">
                    <a:lnL w="12700" cap="flat" cmpd="sng" algn="ctr">
                      <a:solidFill>
                        <a:srgbClr val="000000"/>
                      </a:solidFill>
                      <a:prstDash val="solid"/>
                      <a:round/>
                      <a:headEnd type="none" w="med" len="med"/>
                      <a:tailEnd type="none" w="med" len="med"/>
                    </a:lnL>
                    <a:lnR w="6350" cap="flat" cmpd="sng" algn="ctr">
                      <a:solidFill>
                        <a:srgbClr val="99999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TAC</a:t>
                      </a:r>
                    </a:p>
                  </a:txBody>
                  <a:tcPr marL="5779" marR="5779" marT="5779" marB="0" anchor="b">
                    <a:lnL w="6350" cap="flat" cmpd="sng" algn="ctr">
                      <a:solidFill>
                        <a:srgbClr val="999999"/>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 </a:t>
                      </a:r>
                    </a:p>
                  </a:txBody>
                  <a:tcPr marL="5779" marR="5779" marT="5779" marB="0" anchor="b">
                    <a:lnL>
                      <a:noFill/>
                    </a:lnL>
                    <a:lnR w="6350" cap="flat" cmpd="sng" algn="ctr">
                      <a:solidFill>
                        <a:srgbClr val="99999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 </a:t>
                      </a:r>
                    </a:p>
                  </a:txBody>
                  <a:tcPr marL="5779" marR="5779" marT="5779" marB="0" anchor="b">
                    <a:lnL w="6350" cap="flat" cmpd="sng" algn="ctr">
                      <a:solidFill>
                        <a:srgbClr val="99999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7860100"/>
                  </a:ext>
                </a:extLst>
              </a:tr>
              <a:tr h="151544">
                <a:tc>
                  <a:txBody>
                    <a:bodyPr/>
                    <a:lstStyle/>
                    <a:p>
                      <a:pPr algn="l" fontAlgn="b"/>
                      <a:r>
                        <a:rPr lang="en-US" sz="800" b="1" i="0" u="none" strike="noStrike" dirty="0">
                          <a:solidFill>
                            <a:srgbClr val="000000"/>
                          </a:solidFill>
                          <a:effectLst/>
                          <a:latin typeface="Calibri" panose="020F0502020204030204" pitchFamily="34" charset="0"/>
                        </a:rPr>
                        <a:t>DESIG</a:t>
                      </a:r>
                    </a:p>
                  </a:txBody>
                  <a:tcPr marL="5779" marR="5779" marT="5779" marB="0" anchor="b">
                    <a:lnL w="12700" cap="flat" cmpd="sng" algn="ctr">
                      <a:solidFill>
                        <a:srgbClr val="000000"/>
                      </a:solidFill>
                      <a:prstDash val="solid"/>
                      <a:round/>
                      <a:headEnd type="none" w="med" len="med"/>
                      <a:tailEnd type="none" w="med" len="med"/>
                    </a:lnL>
                    <a:lnR w="6350" cap="flat" cmpd="sng" algn="ctr">
                      <a:solidFill>
                        <a:srgbClr val="999999"/>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CONUS SEA</a:t>
                      </a:r>
                    </a:p>
                  </a:txBody>
                  <a:tcPr marL="5779" marR="5779" marT="5779" marB="0" anchor="b">
                    <a:lnL w="6350" cap="flat" cmpd="sng" algn="ctr">
                      <a:solidFill>
                        <a:srgbClr val="999999"/>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CONUS SHORE</a:t>
                      </a:r>
                    </a:p>
                  </a:txBody>
                  <a:tcPr marL="5779" marR="5779" marT="5779" marB="0" anchor="b">
                    <a:lnL>
                      <a:noFill/>
                    </a:lnL>
                    <a:lnR w="6350" cap="flat" cmpd="sng" algn="ctr">
                      <a:solidFill>
                        <a:srgbClr val="999999"/>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Grand Total</a:t>
                      </a:r>
                    </a:p>
                  </a:txBody>
                  <a:tcPr marL="5779" marR="5779" marT="5779" marB="0" anchor="b">
                    <a:lnL w="6350" cap="flat" cmpd="sng" algn="ctr">
                      <a:solidFill>
                        <a:srgbClr val="99999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2979575333"/>
                  </a:ext>
                </a:extLst>
              </a:tr>
              <a:tr h="151544">
                <a:tc>
                  <a:txBody>
                    <a:bodyPr/>
                    <a:lstStyle/>
                    <a:p>
                      <a:pPr algn="r" fontAlgn="b"/>
                      <a:r>
                        <a:rPr lang="en-US" sz="800" b="0" i="0" u="none" strike="noStrike" dirty="0">
                          <a:solidFill>
                            <a:srgbClr val="000000"/>
                          </a:solidFill>
                          <a:effectLst/>
                          <a:latin typeface="Calibri" panose="020F0502020204030204" pitchFamily="34" charset="0"/>
                        </a:rPr>
                        <a:t>6330</a:t>
                      </a:r>
                    </a:p>
                  </a:txBody>
                  <a:tcPr marL="5779" marR="5779" marT="5779" marB="0" anchor="b">
                    <a:lnL w="12700" cap="flat" cmpd="sng" algn="ctr">
                      <a:solidFill>
                        <a:srgbClr val="000000"/>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a:noFill/>
                    </a:lnB>
                    <a:solidFill>
                      <a:srgbClr val="538DD5"/>
                    </a:solidFill>
                  </a:tcPr>
                </a:tc>
                <a:tc>
                  <a:txBody>
                    <a:bodyPr/>
                    <a:lstStyle/>
                    <a:p>
                      <a:pPr algn="ctr" fontAlgn="b"/>
                      <a:r>
                        <a:rPr lang="en-US" sz="800" b="0" i="0" u="none" strike="noStrike" dirty="0">
                          <a:solidFill>
                            <a:srgbClr val="000000"/>
                          </a:solidFill>
                          <a:effectLst/>
                          <a:latin typeface="Calibri" panose="020F0502020204030204" pitchFamily="34" charset="0"/>
                        </a:rPr>
                        <a:t>15</a:t>
                      </a:r>
                    </a:p>
                  </a:txBody>
                  <a:tcPr marL="5779" marR="5779" marT="5779" marB="0" anchor="b">
                    <a:lnL w="6350" cap="flat" cmpd="sng" algn="ctr">
                      <a:solidFill>
                        <a:srgbClr val="999999"/>
                      </a:solidFill>
                      <a:prstDash val="solid"/>
                      <a:round/>
                      <a:headEnd type="none" w="med" len="med"/>
                      <a:tailEnd type="none" w="med" len="med"/>
                    </a:lnL>
                    <a:lnR>
                      <a:noFill/>
                    </a:lnR>
                    <a:lnT w="6350" cap="flat" cmpd="sng" algn="ctr">
                      <a:solidFill>
                        <a:srgbClr val="999999"/>
                      </a:solidFill>
                      <a:prstDash val="solid"/>
                      <a:round/>
                      <a:headEnd type="none" w="med" len="med"/>
                      <a:tailEnd type="none" w="med" len="med"/>
                    </a:lnT>
                    <a:lnB>
                      <a:noFill/>
                    </a:lnB>
                  </a:tcPr>
                </a:tc>
                <a:tc>
                  <a:txBody>
                    <a:bodyPr/>
                    <a:lstStyle/>
                    <a:p>
                      <a:pPr algn="ctr" fontAlgn="b"/>
                      <a:r>
                        <a:rPr lang="en-US" sz="800" b="0" i="0" u="none" strike="noStrike" dirty="0">
                          <a:solidFill>
                            <a:srgbClr val="000000"/>
                          </a:solidFill>
                          <a:effectLst/>
                          <a:latin typeface="Calibri" panose="020F0502020204030204" pitchFamily="34" charset="0"/>
                        </a:rPr>
                        <a:t>20</a:t>
                      </a:r>
                    </a:p>
                  </a:txBody>
                  <a:tcPr marL="5779" marR="5779" marT="5779" marB="0" anchor="b">
                    <a:lnL>
                      <a:noFill/>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a:noFill/>
                    </a:lnB>
                  </a:tcPr>
                </a:tc>
                <a:tc>
                  <a:txBody>
                    <a:bodyPr/>
                    <a:lstStyle/>
                    <a:p>
                      <a:pPr algn="ctr" fontAlgn="b"/>
                      <a:r>
                        <a:rPr lang="en-US" sz="800" b="0" i="0" u="none" strike="noStrike" dirty="0">
                          <a:solidFill>
                            <a:srgbClr val="000000"/>
                          </a:solidFill>
                          <a:effectLst/>
                          <a:latin typeface="Calibri" panose="020F0502020204030204" pitchFamily="34" charset="0"/>
                        </a:rPr>
                        <a:t>34</a:t>
                      </a:r>
                    </a:p>
                  </a:txBody>
                  <a:tcPr marL="5779" marR="5779" marT="5779" marB="0" anchor="b">
                    <a:lnL w="6350" cap="flat" cmpd="sng" algn="ctr">
                      <a:solidFill>
                        <a:srgbClr val="999999"/>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99999"/>
                      </a:solidFill>
                      <a:prstDash val="solid"/>
                      <a:round/>
                      <a:headEnd type="none" w="med" len="med"/>
                      <a:tailEnd type="none" w="med" len="med"/>
                    </a:lnT>
                    <a:lnB>
                      <a:noFill/>
                    </a:lnB>
                  </a:tcPr>
                </a:tc>
                <a:extLst>
                  <a:ext uri="{0D108BD9-81ED-4DB2-BD59-A6C34878D82A}">
                    <a16:rowId xmlns:a16="http://schemas.microsoft.com/office/drawing/2014/main" val="3104299863"/>
                  </a:ext>
                </a:extLst>
              </a:tr>
              <a:tr h="157858">
                <a:tc>
                  <a:txBody>
                    <a:bodyPr/>
                    <a:lstStyle/>
                    <a:p>
                      <a:pPr algn="r" fontAlgn="b"/>
                      <a:r>
                        <a:rPr lang="en-US" sz="800" b="0" i="0" u="none" strike="noStrike" dirty="0">
                          <a:solidFill>
                            <a:srgbClr val="000000"/>
                          </a:solidFill>
                          <a:effectLst/>
                          <a:latin typeface="Calibri" panose="020F0502020204030204" pitchFamily="34" charset="0"/>
                        </a:rPr>
                        <a:t>7331</a:t>
                      </a:r>
                    </a:p>
                  </a:txBody>
                  <a:tcPr marL="5779" marR="5779" marT="5779" marB="0" anchor="b">
                    <a:lnL w="12700" cap="flat" cmpd="sng" algn="ctr">
                      <a:solidFill>
                        <a:srgbClr val="000000"/>
                      </a:solidFill>
                      <a:prstDash val="solid"/>
                      <a:round/>
                      <a:headEnd type="none" w="med" len="med"/>
                      <a:tailEnd type="none" w="med" len="med"/>
                    </a:lnL>
                    <a:lnR w="6350" cap="flat" cmpd="sng" algn="ctr">
                      <a:solidFill>
                        <a:srgbClr val="999999"/>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538DD5"/>
                    </a:solidFill>
                  </a:tcPr>
                </a:tc>
                <a:tc>
                  <a:txBody>
                    <a:bodyPr/>
                    <a:lstStyle/>
                    <a:p>
                      <a:pPr algn="ctr" fontAlgn="b"/>
                      <a:r>
                        <a:rPr lang="en-US" sz="800" b="0" i="0" u="none" strike="noStrike" dirty="0">
                          <a:solidFill>
                            <a:srgbClr val="000000"/>
                          </a:solidFill>
                          <a:effectLst/>
                          <a:latin typeface="Calibri" panose="020F0502020204030204" pitchFamily="34" charset="0"/>
                        </a:rPr>
                        <a:t>18</a:t>
                      </a:r>
                    </a:p>
                  </a:txBody>
                  <a:tcPr marL="5779" marR="5779" marT="5779" marB="0" anchor="b">
                    <a:lnL w="6350" cap="flat" cmpd="sng" algn="ctr">
                      <a:solidFill>
                        <a:srgbClr val="999999"/>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9</a:t>
                      </a:r>
                    </a:p>
                  </a:txBody>
                  <a:tcPr marL="5779" marR="5779" marT="5779" marB="0" anchor="b">
                    <a:lnL>
                      <a:noFill/>
                    </a:lnL>
                    <a:lnR w="6350" cap="flat" cmpd="sng" algn="ctr">
                      <a:solidFill>
                        <a:srgbClr val="999999"/>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27</a:t>
                      </a:r>
                    </a:p>
                  </a:txBody>
                  <a:tcPr marL="5779" marR="5779" marT="5779" marB="0" anchor="b">
                    <a:lnL w="6350" cap="flat" cmpd="sng" algn="ctr">
                      <a:solidFill>
                        <a:srgbClr val="999999"/>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2866914"/>
                  </a:ext>
                </a:extLst>
              </a:tr>
              <a:tr h="157858">
                <a:tc>
                  <a:txBody>
                    <a:bodyPr/>
                    <a:lstStyle/>
                    <a:p>
                      <a:pPr algn="l" fontAlgn="b"/>
                      <a:r>
                        <a:rPr lang="en-US" sz="800" b="1" i="0" u="none" strike="noStrike" dirty="0">
                          <a:solidFill>
                            <a:srgbClr val="000000"/>
                          </a:solidFill>
                          <a:effectLst/>
                          <a:latin typeface="Calibri" panose="020F0502020204030204" pitchFamily="34" charset="0"/>
                        </a:rPr>
                        <a:t>Grand Total</a:t>
                      </a:r>
                    </a:p>
                  </a:txBody>
                  <a:tcPr marL="5779" marR="5779" marT="5779" marB="0" anchor="b">
                    <a:lnL w="12700" cap="flat" cmpd="sng" algn="ctr">
                      <a:solidFill>
                        <a:srgbClr val="000000"/>
                      </a:solidFill>
                      <a:prstDash val="solid"/>
                      <a:round/>
                      <a:headEnd type="none" w="med" len="med"/>
                      <a:tailEnd type="none" w="med" len="med"/>
                    </a:lnL>
                    <a:lnR w="6350" cap="flat" cmpd="sng" algn="ctr">
                      <a:solidFill>
                        <a:srgbClr val="99999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33</a:t>
                      </a:r>
                    </a:p>
                  </a:txBody>
                  <a:tcPr marL="5779" marR="5779" marT="5779" marB="0" anchor="b">
                    <a:lnL w="6350" cap="flat" cmpd="sng" algn="ctr">
                      <a:solidFill>
                        <a:srgbClr val="999999"/>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29</a:t>
                      </a:r>
                    </a:p>
                  </a:txBody>
                  <a:tcPr marL="5779" marR="5779" marT="5779" marB="0" anchor="b">
                    <a:lnL>
                      <a:noFill/>
                    </a:lnL>
                    <a:lnR w="6350" cap="flat" cmpd="sng" algn="ctr">
                      <a:solidFill>
                        <a:srgbClr val="99999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61</a:t>
                      </a:r>
                    </a:p>
                  </a:txBody>
                  <a:tcPr marL="5779" marR="5779" marT="5779" marB="0" anchor="b">
                    <a:lnL w="6350" cap="flat" cmpd="sng" algn="ctr">
                      <a:solidFill>
                        <a:srgbClr val="99999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2772213"/>
                  </a:ext>
                </a:extLst>
              </a:tr>
              <a:tr h="157858">
                <a:tc>
                  <a:txBody>
                    <a:bodyPr/>
                    <a:lstStyle/>
                    <a:p>
                      <a:pPr algn="l" fontAlgn="b"/>
                      <a:endParaRPr lang="en-US" sz="800" b="0" i="0" u="none" strike="noStrike" dirty="0">
                        <a:solidFill>
                          <a:srgbClr val="000000"/>
                        </a:solidFill>
                        <a:effectLst/>
                        <a:latin typeface="Calibri" panose="020F0502020204030204" pitchFamily="34" charset="0"/>
                      </a:endParaRPr>
                    </a:p>
                  </a:txBody>
                  <a:tcPr marL="5779" marR="5779" marT="577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5779" marR="5779" marT="577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5779" marR="5779" marT="577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5779" marR="5779" marT="577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7008446"/>
                  </a:ext>
                </a:extLst>
              </a:tr>
              <a:tr h="151544">
                <a:tc>
                  <a:txBody>
                    <a:bodyPr/>
                    <a:lstStyle/>
                    <a:p>
                      <a:pPr algn="l" fontAlgn="b"/>
                      <a:r>
                        <a:rPr lang="en-US" sz="800" b="1" i="0" u="none" strike="noStrike" dirty="0">
                          <a:solidFill>
                            <a:srgbClr val="000000"/>
                          </a:solidFill>
                          <a:effectLst/>
                          <a:latin typeface="Calibri" panose="020F0502020204030204" pitchFamily="34" charset="0"/>
                        </a:rPr>
                        <a:t>JAX / MAYPORT</a:t>
                      </a:r>
                    </a:p>
                  </a:txBody>
                  <a:tcPr marL="5779" marR="5779" marT="5779" marB="0" anchor="b">
                    <a:lnL w="12700" cap="flat" cmpd="sng" algn="ctr">
                      <a:solidFill>
                        <a:srgbClr val="000000"/>
                      </a:solidFill>
                      <a:prstDash val="solid"/>
                      <a:round/>
                      <a:headEnd type="none" w="med" len="med"/>
                      <a:tailEnd type="none" w="med" len="med"/>
                    </a:lnL>
                    <a:lnR w="6350" cap="flat" cmpd="sng" algn="ctr">
                      <a:solidFill>
                        <a:srgbClr val="999999"/>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TAC</a:t>
                      </a:r>
                    </a:p>
                  </a:txBody>
                  <a:tcPr marL="5779" marR="5779" marT="5779" marB="0" anchor="b">
                    <a:lnL w="6350" cap="flat" cmpd="sng" algn="ctr">
                      <a:solidFill>
                        <a:srgbClr val="999999"/>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 </a:t>
                      </a:r>
                    </a:p>
                  </a:txBody>
                  <a:tcPr marL="5779" marR="5779" marT="5779" marB="0" anchor="b">
                    <a:lnL>
                      <a:noFill/>
                    </a:lnL>
                    <a:lnR>
                      <a:noFill/>
                    </a:lnR>
                    <a:lnT w="12700" cap="flat" cmpd="sng" algn="ctr">
                      <a:solidFill>
                        <a:srgbClr val="000000"/>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 </a:t>
                      </a:r>
                    </a:p>
                  </a:txBody>
                  <a:tcPr marL="5779" marR="5779" marT="5779"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767075059"/>
                  </a:ext>
                </a:extLst>
              </a:tr>
              <a:tr h="151544">
                <a:tc>
                  <a:txBody>
                    <a:bodyPr/>
                    <a:lstStyle/>
                    <a:p>
                      <a:pPr algn="l" fontAlgn="b"/>
                      <a:r>
                        <a:rPr lang="en-US" sz="800" b="1" i="0" u="none" strike="noStrike" dirty="0">
                          <a:solidFill>
                            <a:srgbClr val="000000"/>
                          </a:solidFill>
                          <a:effectLst/>
                          <a:latin typeface="Calibri" panose="020F0502020204030204" pitchFamily="34" charset="0"/>
                        </a:rPr>
                        <a:t>DESIG</a:t>
                      </a:r>
                    </a:p>
                  </a:txBody>
                  <a:tcPr marL="5779" marR="5779" marT="5779" marB="0" anchor="b">
                    <a:lnL w="12700" cap="flat" cmpd="sng" algn="ctr">
                      <a:solidFill>
                        <a:srgbClr val="000000"/>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CONUS SEA</a:t>
                      </a:r>
                    </a:p>
                  </a:txBody>
                  <a:tcPr marL="5779" marR="5779" marT="5779" marB="0" anchor="b">
                    <a:lnL w="6350" cap="flat" cmpd="sng" algn="ctr">
                      <a:solidFill>
                        <a:srgbClr val="999999"/>
                      </a:solidFill>
                      <a:prstDash val="solid"/>
                      <a:round/>
                      <a:headEnd type="none" w="med" len="med"/>
                      <a:tailEnd type="none" w="med" len="med"/>
                    </a:lnL>
                    <a:lnR>
                      <a:noFill/>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CONUS SHORE</a:t>
                      </a:r>
                    </a:p>
                  </a:txBody>
                  <a:tcPr marL="5779" marR="5779" marT="5779" marB="0" anchor="b">
                    <a:lnL>
                      <a:noFill/>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Grand Total</a:t>
                      </a:r>
                    </a:p>
                  </a:txBody>
                  <a:tcPr marL="5779" marR="5779" marT="5779" marB="0" anchor="b">
                    <a:lnL w="6350" cap="flat" cmpd="sng" algn="ctr">
                      <a:solidFill>
                        <a:srgbClr val="999999"/>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985162794"/>
                  </a:ext>
                </a:extLst>
              </a:tr>
              <a:tr h="151544">
                <a:tc>
                  <a:txBody>
                    <a:bodyPr/>
                    <a:lstStyle/>
                    <a:p>
                      <a:pPr algn="r" fontAlgn="b"/>
                      <a:r>
                        <a:rPr lang="en-US" sz="800" b="0" i="0" u="none" strike="noStrike" dirty="0">
                          <a:solidFill>
                            <a:srgbClr val="000000"/>
                          </a:solidFill>
                          <a:effectLst/>
                          <a:latin typeface="Calibri" panose="020F0502020204030204" pitchFamily="34" charset="0"/>
                        </a:rPr>
                        <a:t>6360</a:t>
                      </a:r>
                    </a:p>
                  </a:txBody>
                  <a:tcPr marL="5779" marR="5779" marT="5779" marB="0" anchor="b">
                    <a:lnL w="12700" cap="flat" cmpd="sng" algn="ctr">
                      <a:solidFill>
                        <a:srgbClr val="000000"/>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a:noFill/>
                    </a:lnB>
                    <a:solidFill>
                      <a:srgbClr val="538DD5"/>
                    </a:solidFill>
                  </a:tcPr>
                </a:tc>
                <a:tc>
                  <a:txBody>
                    <a:bodyPr/>
                    <a:lstStyle/>
                    <a:p>
                      <a:pPr algn="ctr" fontAlgn="b"/>
                      <a:r>
                        <a:rPr lang="en-US" sz="800" b="0" i="0" u="none" strike="noStrike" dirty="0">
                          <a:solidFill>
                            <a:srgbClr val="000000"/>
                          </a:solidFill>
                          <a:effectLst/>
                          <a:latin typeface="Calibri" panose="020F0502020204030204" pitchFamily="34" charset="0"/>
                        </a:rPr>
                        <a:t>2</a:t>
                      </a:r>
                    </a:p>
                  </a:txBody>
                  <a:tcPr marL="5779" marR="5779" marT="5779" marB="0" anchor="b">
                    <a:lnL w="6350" cap="flat" cmpd="sng" algn="ctr">
                      <a:solidFill>
                        <a:srgbClr val="999999"/>
                      </a:solidFill>
                      <a:prstDash val="solid"/>
                      <a:round/>
                      <a:headEnd type="none" w="med" len="med"/>
                      <a:tailEnd type="none" w="med" len="med"/>
                    </a:lnL>
                    <a:lnR>
                      <a:noFill/>
                    </a:lnR>
                    <a:lnT w="6350" cap="flat" cmpd="sng" algn="ctr">
                      <a:solidFill>
                        <a:srgbClr val="999999"/>
                      </a:solidFill>
                      <a:prstDash val="solid"/>
                      <a:round/>
                      <a:headEnd type="none" w="med" len="med"/>
                      <a:tailEnd type="none" w="med" len="med"/>
                    </a:lnT>
                    <a:lnB>
                      <a:noFill/>
                    </a:lnB>
                  </a:tcPr>
                </a:tc>
                <a:tc>
                  <a:txBody>
                    <a:bodyPr/>
                    <a:lstStyle/>
                    <a:p>
                      <a:pPr algn="ctr" fontAlgn="b"/>
                      <a:r>
                        <a:rPr lang="en-US" sz="800" b="0" i="0" u="none" strike="noStrike" dirty="0">
                          <a:solidFill>
                            <a:srgbClr val="000000"/>
                          </a:solidFill>
                          <a:effectLst/>
                          <a:latin typeface="Calibri" panose="020F0502020204030204" pitchFamily="34" charset="0"/>
                        </a:rPr>
                        <a:t>2</a:t>
                      </a:r>
                    </a:p>
                  </a:txBody>
                  <a:tcPr marL="5779" marR="5779" marT="5779" marB="0" anchor="b">
                    <a:lnL>
                      <a:noFill/>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a:noFill/>
                    </a:lnB>
                  </a:tcPr>
                </a:tc>
                <a:tc>
                  <a:txBody>
                    <a:bodyPr/>
                    <a:lstStyle/>
                    <a:p>
                      <a:pPr algn="ctr" fontAlgn="b"/>
                      <a:r>
                        <a:rPr lang="en-US" sz="800" b="0" i="0" u="none" strike="noStrike" dirty="0">
                          <a:solidFill>
                            <a:srgbClr val="000000"/>
                          </a:solidFill>
                          <a:effectLst/>
                          <a:latin typeface="Calibri" panose="020F0502020204030204" pitchFamily="34" charset="0"/>
                        </a:rPr>
                        <a:t>4</a:t>
                      </a:r>
                    </a:p>
                  </a:txBody>
                  <a:tcPr marL="5779" marR="5779" marT="5779" marB="0" anchor="b">
                    <a:lnL w="6350" cap="flat" cmpd="sng" algn="ctr">
                      <a:solidFill>
                        <a:srgbClr val="999999"/>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99999"/>
                      </a:solidFill>
                      <a:prstDash val="solid"/>
                      <a:round/>
                      <a:headEnd type="none" w="med" len="med"/>
                      <a:tailEnd type="none" w="med" len="med"/>
                    </a:lnT>
                    <a:lnB>
                      <a:noFill/>
                    </a:lnB>
                  </a:tcPr>
                </a:tc>
                <a:extLst>
                  <a:ext uri="{0D108BD9-81ED-4DB2-BD59-A6C34878D82A}">
                    <a16:rowId xmlns:a16="http://schemas.microsoft.com/office/drawing/2014/main" val="928556964"/>
                  </a:ext>
                </a:extLst>
              </a:tr>
              <a:tr h="157858">
                <a:tc>
                  <a:txBody>
                    <a:bodyPr/>
                    <a:lstStyle/>
                    <a:p>
                      <a:pPr algn="r" fontAlgn="b"/>
                      <a:r>
                        <a:rPr lang="en-US" sz="800" b="0" i="0" u="none" strike="noStrike" dirty="0">
                          <a:solidFill>
                            <a:srgbClr val="000000"/>
                          </a:solidFill>
                          <a:effectLst/>
                          <a:latin typeface="Calibri" panose="020F0502020204030204" pitchFamily="34" charset="0"/>
                        </a:rPr>
                        <a:t>7361</a:t>
                      </a:r>
                    </a:p>
                  </a:txBody>
                  <a:tcPr marL="5779" marR="5779" marT="5779" marB="0" anchor="b">
                    <a:lnL w="12700" cap="flat" cmpd="sng" algn="ctr">
                      <a:solidFill>
                        <a:srgbClr val="000000"/>
                      </a:solidFill>
                      <a:prstDash val="solid"/>
                      <a:round/>
                      <a:headEnd type="none" w="med" len="med"/>
                      <a:tailEnd type="none" w="med" len="med"/>
                    </a:lnL>
                    <a:lnR w="6350" cap="flat" cmpd="sng" algn="ctr">
                      <a:solidFill>
                        <a:srgbClr val="999999"/>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538DD5"/>
                    </a:solidFill>
                  </a:tcPr>
                </a:tc>
                <a:tc>
                  <a:txBody>
                    <a:bodyPr/>
                    <a:lstStyle/>
                    <a:p>
                      <a:pPr algn="ctr" fontAlgn="b"/>
                      <a:r>
                        <a:rPr lang="en-US" sz="800" b="0" i="0" u="none" strike="noStrike" dirty="0">
                          <a:solidFill>
                            <a:srgbClr val="000000"/>
                          </a:solidFill>
                          <a:effectLst/>
                          <a:latin typeface="Calibri" panose="020F0502020204030204" pitchFamily="34" charset="0"/>
                        </a:rPr>
                        <a:t>11</a:t>
                      </a:r>
                    </a:p>
                  </a:txBody>
                  <a:tcPr marL="5779" marR="5779" marT="5779" marB="0" anchor="b">
                    <a:lnL w="6350" cap="flat" cmpd="sng" algn="ctr">
                      <a:solidFill>
                        <a:srgbClr val="999999"/>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9</a:t>
                      </a:r>
                    </a:p>
                  </a:txBody>
                  <a:tcPr marL="5779" marR="5779" marT="5779" marB="0" anchor="b">
                    <a:lnL>
                      <a:noFill/>
                    </a:lnL>
                    <a:lnR w="6350" cap="flat" cmpd="sng" algn="ctr">
                      <a:solidFill>
                        <a:srgbClr val="999999"/>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20</a:t>
                      </a:r>
                    </a:p>
                  </a:txBody>
                  <a:tcPr marL="5779" marR="5779" marT="5779" marB="0" anchor="b">
                    <a:lnL w="6350" cap="flat" cmpd="sng" algn="ctr">
                      <a:solidFill>
                        <a:srgbClr val="999999"/>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7818146"/>
                  </a:ext>
                </a:extLst>
              </a:tr>
              <a:tr h="157858">
                <a:tc>
                  <a:txBody>
                    <a:bodyPr/>
                    <a:lstStyle/>
                    <a:p>
                      <a:pPr algn="l" fontAlgn="b"/>
                      <a:r>
                        <a:rPr lang="en-US" sz="800" b="1" i="0" u="none" strike="noStrike" dirty="0">
                          <a:solidFill>
                            <a:srgbClr val="000000"/>
                          </a:solidFill>
                          <a:effectLst/>
                          <a:latin typeface="Calibri" panose="020F0502020204030204" pitchFamily="34" charset="0"/>
                        </a:rPr>
                        <a:t>Grand Total</a:t>
                      </a:r>
                    </a:p>
                  </a:txBody>
                  <a:tcPr marL="5779" marR="5779" marT="5779" marB="0" anchor="b">
                    <a:lnL w="12700" cap="flat" cmpd="sng" algn="ctr">
                      <a:solidFill>
                        <a:srgbClr val="000000"/>
                      </a:solidFill>
                      <a:prstDash val="solid"/>
                      <a:round/>
                      <a:headEnd type="none" w="med" len="med"/>
                      <a:tailEnd type="none" w="med" len="med"/>
                    </a:lnL>
                    <a:lnR w="6350" cap="flat" cmpd="sng" algn="ctr">
                      <a:solidFill>
                        <a:srgbClr val="99999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13</a:t>
                      </a:r>
                    </a:p>
                  </a:txBody>
                  <a:tcPr marL="5779" marR="5779" marT="5779" marB="0" anchor="b">
                    <a:lnL w="6350" cap="flat" cmpd="sng" algn="ctr">
                      <a:solidFill>
                        <a:srgbClr val="999999"/>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11</a:t>
                      </a:r>
                    </a:p>
                  </a:txBody>
                  <a:tcPr marL="5779" marR="5779" marT="5779" marB="0" anchor="b">
                    <a:lnL>
                      <a:noFill/>
                    </a:lnL>
                    <a:lnR w="6350" cap="flat" cmpd="sng" algn="ctr">
                      <a:solidFill>
                        <a:srgbClr val="99999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24</a:t>
                      </a:r>
                    </a:p>
                  </a:txBody>
                  <a:tcPr marL="5779" marR="5779" marT="5779" marB="0" anchor="b">
                    <a:lnL w="6350" cap="flat" cmpd="sng" algn="ctr">
                      <a:solidFill>
                        <a:srgbClr val="99999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7565045"/>
                  </a:ext>
                </a:extLst>
              </a:tr>
              <a:tr h="157858">
                <a:tc>
                  <a:txBody>
                    <a:bodyPr/>
                    <a:lstStyle/>
                    <a:p>
                      <a:pPr algn="l" fontAlgn="b"/>
                      <a:endParaRPr lang="en-US" sz="800" b="0" i="0" u="none" strike="noStrike" dirty="0">
                        <a:solidFill>
                          <a:srgbClr val="000000"/>
                        </a:solidFill>
                        <a:effectLst/>
                        <a:latin typeface="Calibri" panose="020F0502020204030204" pitchFamily="34" charset="0"/>
                      </a:endParaRPr>
                    </a:p>
                  </a:txBody>
                  <a:tcPr marL="5779" marR="5779" marT="577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5779" marR="5779" marT="577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5779" marR="5779" marT="577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5779" marR="5779" marT="577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9359552"/>
                  </a:ext>
                </a:extLst>
              </a:tr>
              <a:tr h="151544">
                <a:tc>
                  <a:txBody>
                    <a:bodyPr/>
                    <a:lstStyle/>
                    <a:p>
                      <a:pPr algn="l" fontAlgn="b"/>
                      <a:r>
                        <a:rPr lang="en-US" sz="800" b="1" i="0" u="none" strike="noStrike" dirty="0">
                          <a:solidFill>
                            <a:srgbClr val="000000"/>
                          </a:solidFill>
                          <a:effectLst/>
                          <a:latin typeface="Calibri" panose="020F0502020204030204" pitchFamily="34" charset="0"/>
                        </a:rPr>
                        <a:t>JAX / MAYPORT</a:t>
                      </a:r>
                    </a:p>
                  </a:txBody>
                  <a:tcPr marL="5779" marR="5779" marT="5779" marB="0" anchor="b">
                    <a:lnL w="12700" cap="flat" cmpd="sng" algn="ctr">
                      <a:solidFill>
                        <a:srgbClr val="000000"/>
                      </a:solidFill>
                      <a:prstDash val="solid"/>
                      <a:round/>
                      <a:headEnd type="none" w="med" len="med"/>
                      <a:tailEnd type="none" w="med" len="med"/>
                    </a:lnL>
                    <a:lnR w="6350" cap="flat" cmpd="sng" algn="ctr">
                      <a:solidFill>
                        <a:srgbClr val="999999"/>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TAC</a:t>
                      </a:r>
                    </a:p>
                  </a:txBody>
                  <a:tcPr marL="5779" marR="5779" marT="5779" marB="0" anchor="b">
                    <a:lnL w="6350" cap="flat" cmpd="sng" algn="ctr">
                      <a:solidFill>
                        <a:srgbClr val="999999"/>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 </a:t>
                      </a:r>
                    </a:p>
                  </a:txBody>
                  <a:tcPr marL="5779" marR="5779" marT="5779" marB="0" anchor="b">
                    <a:lnL>
                      <a:noFill/>
                    </a:lnL>
                    <a:lnR>
                      <a:noFill/>
                    </a:lnR>
                    <a:lnT w="12700" cap="flat" cmpd="sng" algn="ctr">
                      <a:solidFill>
                        <a:srgbClr val="000000"/>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 </a:t>
                      </a:r>
                    </a:p>
                  </a:txBody>
                  <a:tcPr marL="5779" marR="5779" marT="5779"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2639492361"/>
                  </a:ext>
                </a:extLst>
              </a:tr>
              <a:tr h="151544">
                <a:tc>
                  <a:txBody>
                    <a:bodyPr/>
                    <a:lstStyle/>
                    <a:p>
                      <a:pPr algn="l" fontAlgn="b"/>
                      <a:r>
                        <a:rPr lang="en-US" sz="800" b="1" i="0" u="none" strike="noStrike" dirty="0">
                          <a:solidFill>
                            <a:srgbClr val="000000"/>
                          </a:solidFill>
                          <a:effectLst/>
                          <a:latin typeface="Calibri" panose="020F0502020204030204" pitchFamily="34" charset="0"/>
                        </a:rPr>
                        <a:t>DESIG</a:t>
                      </a:r>
                    </a:p>
                  </a:txBody>
                  <a:tcPr marL="5779" marR="5779" marT="5779" marB="0" anchor="b">
                    <a:lnL w="12700" cap="flat" cmpd="sng" algn="ctr">
                      <a:solidFill>
                        <a:srgbClr val="000000"/>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CONUS SEA</a:t>
                      </a:r>
                    </a:p>
                  </a:txBody>
                  <a:tcPr marL="5779" marR="5779" marT="5779" marB="0" anchor="b">
                    <a:lnL w="6350" cap="flat" cmpd="sng" algn="ctr">
                      <a:solidFill>
                        <a:srgbClr val="999999"/>
                      </a:solidFill>
                      <a:prstDash val="solid"/>
                      <a:round/>
                      <a:headEnd type="none" w="med" len="med"/>
                      <a:tailEnd type="none" w="med" len="med"/>
                    </a:lnL>
                    <a:lnR>
                      <a:noFill/>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CONUS SHORE</a:t>
                      </a:r>
                    </a:p>
                  </a:txBody>
                  <a:tcPr marL="5779" marR="5779" marT="5779" marB="0" anchor="b">
                    <a:lnL>
                      <a:noFill/>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Grand Total</a:t>
                      </a:r>
                    </a:p>
                  </a:txBody>
                  <a:tcPr marL="5779" marR="5779" marT="5779" marB="0" anchor="b">
                    <a:lnL w="6350" cap="flat" cmpd="sng" algn="ctr">
                      <a:solidFill>
                        <a:srgbClr val="999999"/>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250952000"/>
                  </a:ext>
                </a:extLst>
              </a:tr>
              <a:tr h="157858">
                <a:tc>
                  <a:txBody>
                    <a:bodyPr/>
                    <a:lstStyle/>
                    <a:p>
                      <a:pPr algn="r" fontAlgn="b"/>
                      <a:r>
                        <a:rPr lang="en-US" sz="800" b="0" i="0" u="none" strike="noStrike" dirty="0">
                          <a:solidFill>
                            <a:srgbClr val="000000"/>
                          </a:solidFill>
                          <a:effectLst/>
                          <a:latin typeface="Calibri" panose="020F0502020204030204" pitchFamily="34" charset="0"/>
                        </a:rPr>
                        <a:t>6390</a:t>
                      </a:r>
                    </a:p>
                  </a:txBody>
                  <a:tcPr marL="5779" marR="5779" marT="5779" marB="0" anchor="b">
                    <a:lnL w="12700" cap="flat" cmpd="sng" algn="ctr">
                      <a:solidFill>
                        <a:srgbClr val="000000"/>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c>
                  <a:txBody>
                    <a:bodyPr/>
                    <a:lstStyle/>
                    <a:p>
                      <a:pPr algn="ctr" fontAlgn="b"/>
                      <a:r>
                        <a:rPr lang="en-US" sz="800" b="0" i="0" u="none" strike="noStrike" dirty="0">
                          <a:solidFill>
                            <a:srgbClr val="000000"/>
                          </a:solidFill>
                          <a:effectLst/>
                          <a:latin typeface="Calibri" panose="020F0502020204030204" pitchFamily="34" charset="0"/>
                        </a:rPr>
                        <a:t>1</a:t>
                      </a:r>
                    </a:p>
                  </a:txBody>
                  <a:tcPr marL="5779" marR="5779" marT="5779" marB="0" anchor="b">
                    <a:lnL w="6350" cap="flat" cmpd="sng" algn="ctr">
                      <a:solidFill>
                        <a:srgbClr val="999999"/>
                      </a:solidFill>
                      <a:prstDash val="solid"/>
                      <a:round/>
                      <a:headEnd type="none" w="med" len="med"/>
                      <a:tailEnd type="none" w="med" len="med"/>
                    </a:lnL>
                    <a:lnR>
                      <a:noFill/>
                    </a:lnR>
                    <a:lnT w="6350" cap="flat" cmpd="sng" algn="ctr">
                      <a:solidFill>
                        <a:srgbClr val="999999"/>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3</a:t>
                      </a:r>
                    </a:p>
                  </a:txBody>
                  <a:tcPr marL="5779" marR="5779" marT="5779" marB="0" anchor="b">
                    <a:lnL>
                      <a:noFill/>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4</a:t>
                      </a:r>
                    </a:p>
                  </a:txBody>
                  <a:tcPr marL="5779" marR="5779" marT="5779" marB="0" anchor="b">
                    <a:lnL w="6350" cap="flat" cmpd="sng" algn="ctr">
                      <a:solidFill>
                        <a:srgbClr val="999999"/>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99999"/>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3174444"/>
                  </a:ext>
                </a:extLst>
              </a:tr>
              <a:tr h="157858">
                <a:tc>
                  <a:txBody>
                    <a:bodyPr/>
                    <a:lstStyle/>
                    <a:p>
                      <a:pPr algn="l" fontAlgn="b"/>
                      <a:r>
                        <a:rPr lang="en-US" sz="800" b="1" i="0" u="none" strike="noStrike" dirty="0">
                          <a:solidFill>
                            <a:srgbClr val="000000"/>
                          </a:solidFill>
                          <a:effectLst/>
                          <a:latin typeface="Calibri" panose="020F0502020204030204" pitchFamily="34" charset="0"/>
                        </a:rPr>
                        <a:t>Grand Total</a:t>
                      </a:r>
                    </a:p>
                  </a:txBody>
                  <a:tcPr marL="5779" marR="5779" marT="5779" marB="0" anchor="b">
                    <a:lnL w="12700" cap="flat" cmpd="sng" algn="ctr">
                      <a:solidFill>
                        <a:srgbClr val="000000"/>
                      </a:solidFill>
                      <a:prstDash val="solid"/>
                      <a:round/>
                      <a:headEnd type="none" w="med" len="med"/>
                      <a:tailEnd type="none" w="med" len="med"/>
                    </a:lnL>
                    <a:lnR w="6350" cap="flat" cmpd="sng" algn="ctr">
                      <a:solidFill>
                        <a:srgbClr val="99999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1</a:t>
                      </a:r>
                    </a:p>
                  </a:txBody>
                  <a:tcPr marL="5779" marR="5779" marT="5779" marB="0" anchor="b">
                    <a:lnL w="6350" cap="flat" cmpd="sng" algn="ctr">
                      <a:solidFill>
                        <a:srgbClr val="999999"/>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3</a:t>
                      </a:r>
                    </a:p>
                  </a:txBody>
                  <a:tcPr marL="5779" marR="5779" marT="5779" marB="0" anchor="b">
                    <a:lnL>
                      <a:noFill/>
                    </a:lnL>
                    <a:lnR w="6350" cap="flat" cmpd="sng" algn="ctr">
                      <a:solidFill>
                        <a:srgbClr val="99999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4</a:t>
                      </a:r>
                    </a:p>
                  </a:txBody>
                  <a:tcPr marL="5779" marR="5779" marT="5779" marB="0" anchor="b">
                    <a:lnL w="6350" cap="flat" cmpd="sng" algn="ctr">
                      <a:solidFill>
                        <a:srgbClr val="99999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2184230"/>
                  </a:ext>
                </a:extLst>
              </a:tr>
            </a:tbl>
          </a:graphicData>
        </a:graphic>
      </p:graphicFrame>
      <p:sp>
        <p:nvSpPr>
          <p:cNvPr id="2" name="TextBox 1"/>
          <p:cNvSpPr txBox="1"/>
          <p:nvPr/>
        </p:nvSpPr>
        <p:spPr>
          <a:xfrm>
            <a:off x="5284817" y="3132177"/>
            <a:ext cx="3065433" cy="132343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4000" dirty="0"/>
              <a:t>Out of</a:t>
            </a:r>
          </a:p>
          <a:p>
            <a:r>
              <a:rPr lang="en-US" sz="4000" dirty="0"/>
              <a:t> </a:t>
            </a:r>
            <a:r>
              <a:rPr lang="en-US" dirty="0"/>
              <a:t>1200+</a:t>
            </a:r>
          </a:p>
        </p:txBody>
      </p:sp>
    </p:spTree>
    <p:extLst>
      <p:ext uri="{BB962C8B-B14F-4D97-AF65-F5344CB8AC3E}">
        <p14:creationId xmlns:p14="http://schemas.microsoft.com/office/powerpoint/2010/main" val="25429577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0"/>
            <a:ext cx="6902450" cy="1123950"/>
          </a:xfrm>
        </p:spPr>
        <p:txBody>
          <a:bodyPr/>
          <a:lstStyle/>
          <a:p>
            <a:r>
              <a:rPr lang="en-US" sz="2800" b="1" dirty="0">
                <a:solidFill>
                  <a:schemeClr val="tx1"/>
                </a:solidFill>
              </a:rPr>
              <a:t>Order Negotiations</a:t>
            </a:r>
            <a:br>
              <a:rPr lang="en-US" sz="2800" b="1" dirty="0">
                <a:solidFill>
                  <a:schemeClr val="tx1"/>
                </a:solidFill>
              </a:rPr>
            </a:br>
            <a:r>
              <a:rPr lang="en-US" sz="2800" b="1" dirty="0">
                <a:solidFill>
                  <a:schemeClr val="tx1"/>
                </a:solidFill>
              </a:rPr>
              <a:t>Orders</a:t>
            </a:r>
          </a:p>
        </p:txBody>
      </p:sp>
      <p:sp>
        <p:nvSpPr>
          <p:cNvPr id="3" name="Content Placeholder 2"/>
          <p:cNvSpPr>
            <a:spLocks noGrp="1"/>
          </p:cNvSpPr>
          <p:nvPr>
            <p:ph idx="1"/>
          </p:nvPr>
        </p:nvSpPr>
        <p:spPr>
          <a:xfrm>
            <a:off x="76200" y="1304924"/>
            <a:ext cx="8839200" cy="5172075"/>
          </a:xfrm>
        </p:spPr>
        <p:txBody>
          <a:bodyPr/>
          <a:lstStyle/>
          <a:p>
            <a:pPr indent="228600">
              <a:buFont typeface="Arial" panose="020B0604020202020204" pitchFamily="34" charset="0"/>
              <a:buChar char="•"/>
            </a:pPr>
            <a:r>
              <a:rPr lang="en-US" sz="1800" dirty="0">
                <a:solidFill>
                  <a:srgbClr val="0000E0"/>
                </a:solidFill>
              </a:rPr>
              <a:t>Nine months prior to your PRD your orders will be put in the system and it takes roughly one month to get them through the routing process.  </a:t>
            </a:r>
            <a:r>
              <a:rPr lang="en-US" sz="1800" dirty="0" smtClean="0">
                <a:solidFill>
                  <a:srgbClr val="0000E0"/>
                </a:solidFill>
              </a:rPr>
              <a:t>Delays will occur </a:t>
            </a:r>
            <a:r>
              <a:rPr lang="en-US" sz="1800" dirty="0">
                <a:solidFill>
                  <a:srgbClr val="0000E0"/>
                </a:solidFill>
              </a:rPr>
              <a:t>if your EFM is expired, any Time On Station (TOS) or Prescribed Sea Tour (PST) waivers will be addressed during the routing process</a:t>
            </a:r>
            <a:r>
              <a:rPr lang="en-US" sz="1800" dirty="0" smtClean="0">
                <a:solidFill>
                  <a:srgbClr val="0000E0"/>
                </a:solidFill>
              </a:rPr>
              <a:t>.</a:t>
            </a:r>
            <a:r>
              <a:rPr lang="en-US" sz="1800" dirty="0">
                <a:solidFill>
                  <a:srgbClr val="0000E0"/>
                </a:solidFill>
              </a:rPr>
              <a:t>  </a:t>
            </a:r>
            <a:endParaRPr lang="en-US" dirty="0">
              <a:solidFill>
                <a:srgbClr val="0000E0"/>
              </a:solidFill>
            </a:endParaRPr>
          </a:p>
          <a:p>
            <a:endParaRPr lang="en-US" sz="1800" dirty="0">
              <a:solidFill>
                <a:srgbClr val="0000E0"/>
              </a:solidFill>
            </a:endParaRPr>
          </a:p>
          <a:p>
            <a:pPr indent="172720">
              <a:buFont typeface="Arial" panose="020B0604020202020204" pitchFamily="34" charset="0"/>
              <a:buChar char="•"/>
            </a:pPr>
            <a:r>
              <a:rPr lang="en-US" sz="1800" dirty="0">
                <a:solidFill>
                  <a:srgbClr val="0000E0"/>
                </a:solidFill>
              </a:rPr>
              <a:t>Once routing is complete your orders </a:t>
            </a:r>
            <a:r>
              <a:rPr lang="en-US" sz="1800" dirty="0" smtClean="0">
                <a:solidFill>
                  <a:srgbClr val="0000E0"/>
                </a:solidFill>
              </a:rPr>
              <a:t>will be held at “cost review” awaiting </a:t>
            </a:r>
            <a:r>
              <a:rPr lang="en-US" sz="1800" dirty="0">
                <a:solidFill>
                  <a:srgbClr val="0000E0"/>
                </a:solidFill>
              </a:rPr>
              <a:t>funding.  Orders will be </a:t>
            </a:r>
            <a:r>
              <a:rPr lang="en-US" sz="1800" dirty="0" smtClean="0">
                <a:solidFill>
                  <a:srgbClr val="0000E0"/>
                </a:solidFill>
              </a:rPr>
              <a:t>prioritized, funded and released by PERS-454.  Fiscal constraints and continuing resolutions have an impact on release posture!  Detailers do not manage or control order release!</a:t>
            </a:r>
            <a:endParaRPr lang="en-US" sz="1800" dirty="0">
              <a:solidFill>
                <a:srgbClr val="0000E0"/>
              </a:solidFill>
              <a:cs typeface="Times New Roman"/>
            </a:endParaRPr>
          </a:p>
          <a:p>
            <a:pPr indent="172720">
              <a:buFont typeface="Arial" panose="020B0604020202020204" pitchFamily="34" charset="0"/>
              <a:buChar char="•"/>
            </a:pPr>
            <a:endParaRPr lang="en-US" sz="1800" dirty="0">
              <a:solidFill>
                <a:schemeClr val="accent1">
                  <a:lumMod val="75000"/>
                </a:schemeClr>
              </a:solidFill>
              <a:cs typeface="Times New Roman"/>
            </a:endParaRPr>
          </a:p>
          <a:p>
            <a:pPr indent="172720">
              <a:buFont typeface="Arial" panose="020B0604020202020204" pitchFamily="34" charset="0"/>
              <a:buChar char="•"/>
            </a:pPr>
            <a:r>
              <a:rPr lang="en-US" sz="1800" dirty="0">
                <a:solidFill>
                  <a:srgbClr val="0000E0"/>
                </a:solidFill>
              </a:rPr>
              <a:t>Shore duty orders are written for 36 months to comply with </a:t>
            </a:r>
            <a:r>
              <a:rPr lang="en-US" sz="1800" dirty="0" smtClean="0">
                <a:solidFill>
                  <a:srgbClr val="0000E0"/>
                </a:solidFill>
              </a:rPr>
              <a:t>MILPERS.  PERS-4 </a:t>
            </a:r>
            <a:r>
              <a:rPr lang="en-US" sz="1800" dirty="0">
                <a:solidFill>
                  <a:srgbClr val="0000E0"/>
                </a:solidFill>
              </a:rPr>
              <a:t>may authorize the transfer of members earlier from shore duty to support overseas, sea duty, or pinnacle tours</a:t>
            </a:r>
            <a:r>
              <a:rPr lang="en-US" sz="1800" dirty="0" smtClean="0">
                <a:solidFill>
                  <a:srgbClr val="0000E0"/>
                </a:solidFill>
              </a:rPr>
              <a:t>.  Expect specific verbiage in your orders stating such.</a:t>
            </a:r>
            <a:endParaRPr lang="en-US" sz="1800" dirty="0">
              <a:solidFill>
                <a:srgbClr val="0000E0"/>
              </a:solidFill>
              <a:cs typeface="Times New Roman"/>
            </a:endParaRPr>
          </a:p>
          <a:p>
            <a:pPr indent="172720">
              <a:buFont typeface="Arial" panose="020B0604020202020204" pitchFamily="34" charset="0"/>
              <a:buChar char="•"/>
            </a:pPr>
            <a:endParaRPr lang="en-US" sz="1800" dirty="0">
              <a:solidFill>
                <a:schemeClr val="accent1">
                  <a:lumMod val="75000"/>
                </a:schemeClr>
              </a:solidFill>
            </a:endParaRPr>
          </a:p>
          <a:p>
            <a:pPr indent="172720">
              <a:buFont typeface="Arial" panose="020B0604020202020204" pitchFamily="34" charset="0"/>
              <a:buChar char="•"/>
            </a:pPr>
            <a:r>
              <a:rPr lang="en-US" sz="1800" dirty="0">
                <a:solidFill>
                  <a:srgbClr val="FF0000"/>
                </a:solidFill>
              </a:rPr>
              <a:t>Currently, newly proposed orders are being released through </a:t>
            </a:r>
            <a:r>
              <a:rPr lang="en-US" sz="1800" dirty="0" smtClean="0">
                <a:solidFill>
                  <a:srgbClr val="FF0000"/>
                </a:solidFill>
              </a:rPr>
              <a:t>May </a:t>
            </a:r>
            <a:r>
              <a:rPr lang="en-US" sz="1800" dirty="0">
                <a:solidFill>
                  <a:srgbClr val="FF0000"/>
                </a:solidFill>
              </a:rPr>
              <a:t>2025 CONUS / OCONUS.  Order processing time changes with available funding.</a:t>
            </a:r>
            <a:endParaRPr lang="en-US" sz="1800" dirty="0">
              <a:solidFill>
                <a:srgbClr val="FF0000"/>
              </a:solidFill>
              <a:cs typeface="Times New Roman"/>
            </a:endParaRPr>
          </a:p>
        </p:txBody>
      </p:sp>
    </p:spTree>
    <p:extLst>
      <p:ext uri="{BB962C8B-B14F-4D97-AF65-F5344CB8AC3E}">
        <p14:creationId xmlns:p14="http://schemas.microsoft.com/office/powerpoint/2010/main" val="968578783"/>
      </p:ext>
    </p:extLst>
  </p:cSld>
  <p:clrMapOvr>
    <a:masterClrMapping/>
  </p:clrMapOvr>
  <p:transition spd="med"/>
</p:sld>
</file>

<file path=ppt/theme/theme1.xml><?xml version="1.0" encoding="utf-8"?>
<a:theme xmlns:a="http://schemas.openxmlformats.org/drawingml/2006/main" name="standard">
  <a:themeElements>
    <a:clrScheme name="standa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66FF"/>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1" i="1" u="none" strike="noStrike" cap="none" normalizeH="0" baseline="0" smtClean="0">
            <a:ln>
              <a:noFill/>
            </a:ln>
            <a:solidFill>
              <a:schemeClr val="accent2"/>
            </a:solidFill>
            <a:effectLst/>
            <a:latin typeface="Times New Roman" pitchFamily="18" charset="0"/>
          </a:defRPr>
        </a:defPPr>
      </a:lstStyle>
    </a:spDef>
    <a:lnDef>
      <a:spPr bwMode="auto">
        <a:xfrm>
          <a:off x="0" y="0"/>
          <a:ext cx="1" cy="1"/>
        </a:xfrm>
        <a:custGeom>
          <a:avLst/>
          <a:gdLst/>
          <a:ahLst/>
          <a:cxnLst/>
          <a:rect l="0" t="0" r="0" b="0"/>
          <a:pathLst/>
        </a:custGeom>
        <a:solidFill>
          <a:srgbClr val="0066FF"/>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1" i="1" u="none" strike="noStrike" cap="none" normalizeH="0" baseline="0" smtClean="0">
            <a:ln>
              <a:noFill/>
            </a:ln>
            <a:solidFill>
              <a:schemeClr val="accent2"/>
            </a:solidFill>
            <a:effectLst/>
            <a:latin typeface="Times New Roman" pitchFamily="18" charset="0"/>
          </a:defRPr>
        </a:defPPr>
      </a:lstStyle>
    </a:lnDef>
  </a:objectDefaults>
  <a:extraClrSchemeLst>
    <a:extraClrScheme>
      <a:clrScheme name="standa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ERS 43 Standard Briefing Template (Oct 23)" id="{27646B9D-2AA8-4EFA-AC9A-D8E7DFEDCDC2}" vid="{A85DA416-7E70-4E0D-84FC-70D1FBE98A69}"/>
    </a:ext>
  </a:extLst>
</a:theme>
</file>

<file path=ppt/theme/theme10.xml><?xml version="1.0" encoding="utf-8"?>
<a:theme xmlns:a="http://schemas.openxmlformats.org/drawingml/2006/main" name="8_standard">
  <a:themeElements>
    <a:clrScheme name="standa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66FF"/>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1" i="1" u="none" strike="noStrike" cap="none" normalizeH="0" baseline="0" smtClean="0">
            <a:ln>
              <a:noFill/>
            </a:ln>
            <a:solidFill>
              <a:schemeClr val="accent2"/>
            </a:solidFill>
            <a:effectLst/>
            <a:latin typeface="Times New Roman" pitchFamily="18" charset="0"/>
          </a:defRPr>
        </a:defPPr>
      </a:lstStyle>
    </a:spDef>
    <a:lnDef>
      <a:spPr bwMode="auto">
        <a:xfrm>
          <a:off x="0" y="0"/>
          <a:ext cx="1" cy="1"/>
        </a:xfrm>
        <a:custGeom>
          <a:avLst/>
          <a:gdLst/>
          <a:ahLst/>
          <a:cxnLst/>
          <a:rect l="0" t="0" r="0" b="0"/>
          <a:pathLst/>
        </a:custGeom>
        <a:solidFill>
          <a:srgbClr val="0066FF"/>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1" i="1" u="none" strike="noStrike" cap="none" normalizeH="0" baseline="0" smtClean="0">
            <a:ln>
              <a:noFill/>
            </a:ln>
            <a:solidFill>
              <a:schemeClr val="accent2"/>
            </a:solidFill>
            <a:effectLst/>
            <a:latin typeface="Times New Roman" pitchFamily="18" charset="0"/>
          </a:defRPr>
        </a:defPPr>
      </a:lstStyle>
    </a:lnDef>
  </a:objectDefaults>
  <a:extraClrSchemeLst>
    <a:extraClrScheme>
      <a:clrScheme name="standa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ERS 43 Standard Briefing Template (Oct 23)" id="{27646B9D-2AA8-4EFA-AC9A-D8E7DFEDCDC2}" vid="{844A4920-5E44-4B94-B434-55A887407D49}"/>
    </a:ext>
  </a:extLst>
</a:theme>
</file>

<file path=ppt/theme/theme11.xml><?xml version="1.0" encoding="utf-8"?>
<a:theme xmlns:a="http://schemas.openxmlformats.org/drawingml/2006/main" name="3_standard">
  <a:themeElements>
    <a:clrScheme name="standa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66FF"/>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1" i="1" u="none" strike="noStrike" cap="none" normalizeH="0" baseline="0" smtClean="0">
            <a:ln>
              <a:noFill/>
            </a:ln>
            <a:solidFill>
              <a:schemeClr val="accent2"/>
            </a:solidFill>
            <a:effectLst/>
            <a:latin typeface="Times New Roman" pitchFamily="18" charset="0"/>
          </a:defRPr>
        </a:defPPr>
      </a:lstStyle>
    </a:spDef>
    <a:lnDef>
      <a:spPr bwMode="auto">
        <a:xfrm>
          <a:off x="0" y="0"/>
          <a:ext cx="1" cy="1"/>
        </a:xfrm>
        <a:custGeom>
          <a:avLst/>
          <a:gdLst/>
          <a:ahLst/>
          <a:cxnLst/>
          <a:rect l="0" t="0" r="0" b="0"/>
          <a:pathLst/>
        </a:custGeom>
        <a:solidFill>
          <a:srgbClr val="0066FF"/>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1" i="1" u="none" strike="noStrike" cap="none" normalizeH="0" baseline="0" smtClean="0">
            <a:ln>
              <a:noFill/>
            </a:ln>
            <a:solidFill>
              <a:schemeClr val="accent2"/>
            </a:solidFill>
            <a:effectLst/>
            <a:latin typeface="Times New Roman" pitchFamily="18" charset="0"/>
          </a:defRPr>
        </a:defPPr>
      </a:lstStyle>
    </a:lnDef>
  </a:objectDefaults>
  <a:extraClrSchemeLst>
    <a:extraClrScheme>
      <a:clrScheme name="standa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ERS 43 Standard Briefing Template (Oct 23)" id="{27646B9D-2AA8-4EFA-AC9A-D8E7DFEDCDC2}" vid="{A85DA416-7E70-4E0D-84FC-70D1FBE98A69}"/>
    </a:ext>
  </a:ext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tandard">
  <a:themeElements>
    <a:clrScheme name="standa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66FF"/>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1" i="1" u="none" strike="noStrike" cap="none" normalizeH="0" baseline="0" smtClean="0">
            <a:ln>
              <a:noFill/>
            </a:ln>
            <a:solidFill>
              <a:schemeClr val="accent2"/>
            </a:solidFill>
            <a:effectLst/>
            <a:latin typeface="Times New Roman" pitchFamily="18" charset="0"/>
          </a:defRPr>
        </a:defPPr>
      </a:lstStyle>
    </a:spDef>
    <a:lnDef>
      <a:spPr bwMode="auto">
        <a:xfrm>
          <a:off x="0" y="0"/>
          <a:ext cx="1" cy="1"/>
        </a:xfrm>
        <a:custGeom>
          <a:avLst/>
          <a:gdLst/>
          <a:ahLst/>
          <a:cxnLst/>
          <a:rect l="0" t="0" r="0" b="0"/>
          <a:pathLst/>
        </a:custGeom>
        <a:solidFill>
          <a:srgbClr val="0066FF"/>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1" i="1" u="none" strike="noStrike" cap="none" normalizeH="0" baseline="0" smtClean="0">
            <a:ln>
              <a:noFill/>
            </a:ln>
            <a:solidFill>
              <a:schemeClr val="accent2"/>
            </a:solidFill>
            <a:effectLst/>
            <a:latin typeface="Times New Roman" pitchFamily="18" charset="0"/>
          </a:defRPr>
        </a:defPPr>
      </a:lstStyle>
    </a:lnDef>
  </a:objectDefaults>
  <a:extraClrSchemeLst>
    <a:extraClrScheme>
      <a:clrScheme name="standa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ERS 43 Standard Briefing Template (Oct 23)" id="{27646B9D-2AA8-4EFA-AC9A-D8E7DFEDCDC2}" vid="{C7B63CCD-99B5-49DD-A53D-6187FA961E29}"/>
    </a:ext>
  </a:extLst>
</a:theme>
</file>

<file path=ppt/theme/theme3.xml><?xml version="1.0" encoding="utf-8"?>
<a:theme xmlns:a="http://schemas.openxmlformats.org/drawingml/2006/main" name="2_standard">
  <a:themeElements>
    <a:clrScheme name="standa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66FF"/>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1" i="1" u="none" strike="noStrike" cap="none" normalizeH="0" baseline="0" smtClean="0">
            <a:ln>
              <a:noFill/>
            </a:ln>
            <a:solidFill>
              <a:schemeClr val="accent2"/>
            </a:solidFill>
            <a:effectLst/>
            <a:latin typeface="Times New Roman" pitchFamily="18" charset="0"/>
          </a:defRPr>
        </a:defPPr>
      </a:lstStyle>
    </a:spDef>
    <a:lnDef>
      <a:spPr bwMode="auto">
        <a:xfrm>
          <a:off x="0" y="0"/>
          <a:ext cx="1" cy="1"/>
        </a:xfrm>
        <a:custGeom>
          <a:avLst/>
          <a:gdLst/>
          <a:ahLst/>
          <a:cxnLst/>
          <a:rect l="0" t="0" r="0" b="0"/>
          <a:pathLst/>
        </a:custGeom>
        <a:solidFill>
          <a:srgbClr val="0066FF"/>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1" i="1" u="none" strike="noStrike" cap="none" normalizeH="0" baseline="0" smtClean="0">
            <a:ln>
              <a:noFill/>
            </a:ln>
            <a:solidFill>
              <a:schemeClr val="accent2"/>
            </a:solidFill>
            <a:effectLst/>
            <a:latin typeface="Times New Roman" pitchFamily="18" charset="0"/>
          </a:defRPr>
        </a:defPPr>
      </a:lstStyle>
    </a:lnDef>
  </a:objectDefaults>
  <a:extraClrSchemeLst>
    <a:extraClrScheme>
      <a:clrScheme name="standa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ERS 43 Standard Briefing Template (Oct 23)" id="{27646B9D-2AA8-4EFA-AC9A-D8E7DFEDCDC2}" vid="{78F60903-23AA-4E9B-A720-5B1AB9F879F4}"/>
    </a:ext>
  </a:extLst>
</a:theme>
</file>

<file path=ppt/theme/theme4.xml><?xml version="1.0" encoding="utf-8"?>
<a:theme xmlns:a="http://schemas.openxmlformats.org/drawingml/2006/main" name="15_standard">
  <a:themeElements>
    <a:clrScheme name="standa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66FF"/>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1" i="1" u="none" strike="noStrike" cap="none" normalizeH="0" baseline="0" smtClean="0">
            <a:ln>
              <a:noFill/>
            </a:ln>
            <a:solidFill>
              <a:schemeClr val="accent2"/>
            </a:solidFill>
            <a:effectLst/>
            <a:latin typeface="Times New Roman" pitchFamily="18" charset="0"/>
          </a:defRPr>
        </a:defPPr>
      </a:lstStyle>
    </a:spDef>
    <a:lnDef>
      <a:spPr bwMode="auto">
        <a:xfrm>
          <a:off x="0" y="0"/>
          <a:ext cx="1" cy="1"/>
        </a:xfrm>
        <a:custGeom>
          <a:avLst/>
          <a:gdLst/>
          <a:ahLst/>
          <a:cxnLst/>
          <a:rect l="0" t="0" r="0" b="0"/>
          <a:pathLst/>
        </a:custGeom>
        <a:solidFill>
          <a:srgbClr val="0066FF"/>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1" i="1" u="none" strike="noStrike" cap="none" normalizeH="0" baseline="0" smtClean="0">
            <a:ln>
              <a:noFill/>
            </a:ln>
            <a:solidFill>
              <a:schemeClr val="accent2"/>
            </a:solidFill>
            <a:effectLst/>
            <a:latin typeface="Times New Roman" pitchFamily="18" charset="0"/>
          </a:defRPr>
        </a:defPPr>
      </a:lstStyle>
    </a:lnDef>
  </a:objectDefaults>
  <a:extraClrSchemeLst>
    <a:extraClrScheme>
      <a:clrScheme name="standa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ERS 43 Standard Briefing Template (Oct 23)" id="{27646B9D-2AA8-4EFA-AC9A-D8E7DFEDCDC2}" vid="{601B545C-6A34-4FC3-93B3-71ACC0EE0942}"/>
    </a:ext>
  </a:extLst>
</a:theme>
</file>

<file path=ppt/theme/theme5.xml><?xml version="1.0" encoding="utf-8"?>
<a:theme xmlns:a="http://schemas.openxmlformats.org/drawingml/2006/main" name="4_standard">
  <a:themeElements>
    <a:clrScheme name="standa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66FF"/>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1" i="1" u="none" strike="noStrike" cap="none" normalizeH="0" baseline="0" smtClean="0">
            <a:ln>
              <a:noFill/>
            </a:ln>
            <a:solidFill>
              <a:schemeClr val="accent2"/>
            </a:solidFill>
            <a:effectLst/>
            <a:latin typeface="Times New Roman" pitchFamily="18" charset="0"/>
          </a:defRPr>
        </a:defPPr>
      </a:lstStyle>
    </a:spDef>
    <a:lnDef>
      <a:spPr bwMode="auto">
        <a:xfrm>
          <a:off x="0" y="0"/>
          <a:ext cx="1" cy="1"/>
        </a:xfrm>
        <a:custGeom>
          <a:avLst/>
          <a:gdLst/>
          <a:ahLst/>
          <a:cxnLst/>
          <a:rect l="0" t="0" r="0" b="0"/>
          <a:pathLst/>
        </a:custGeom>
        <a:solidFill>
          <a:srgbClr val="0066FF"/>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1" i="1" u="none" strike="noStrike" cap="none" normalizeH="0" baseline="0" smtClean="0">
            <a:ln>
              <a:noFill/>
            </a:ln>
            <a:solidFill>
              <a:schemeClr val="accent2"/>
            </a:solidFill>
            <a:effectLst/>
            <a:latin typeface="Times New Roman" pitchFamily="18" charset="0"/>
          </a:defRPr>
        </a:defPPr>
      </a:lstStyle>
    </a:lnDef>
  </a:objectDefaults>
  <a:extraClrSchemeLst>
    <a:extraClrScheme>
      <a:clrScheme name="standa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ERS 43 Standard Briefing Template (Oct 23)" id="{27646B9D-2AA8-4EFA-AC9A-D8E7DFEDCDC2}" vid="{EB2A9D07-56CC-4D36-B935-F81E931A0588}"/>
    </a:ext>
  </a:extLst>
</a:theme>
</file>

<file path=ppt/theme/theme6.xml><?xml version="1.0" encoding="utf-8"?>
<a:theme xmlns:a="http://schemas.openxmlformats.org/drawingml/2006/main" name="5_standard">
  <a:themeElements>
    <a:clrScheme name="standa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66FF"/>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1" i="1" u="none" strike="noStrike" cap="none" normalizeH="0" baseline="0" smtClean="0">
            <a:ln>
              <a:noFill/>
            </a:ln>
            <a:solidFill>
              <a:schemeClr val="accent2"/>
            </a:solidFill>
            <a:effectLst/>
            <a:latin typeface="Times New Roman" pitchFamily="18" charset="0"/>
          </a:defRPr>
        </a:defPPr>
      </a:lstStyle>
    </a:spDef>
    <a:lnDef>
      <a:spPr bwMode="auto">
        <a:xfrm>
          <a:off x="0" y="0"/>
          <a:ext cx="1" cy="1"/>
        </a:xfrm>
        <a:custGeom>
          <a:avLst/>
          <a:gdLst/>
          <a:ahLst/>
          <a:cxnLst/>
          <a:rect l="0" t="0" r="0" b="0"/>
          <a:pathLst/>
        </a:custGeom>
        <a:solidFill>
          <a:srgbClr val="0066FF"/>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1" i="1" u="none" strike="noStrike" cap="none" normalizeH="0" baseline="0" smtClean="0">
            <a:ln>
              <a:noFill/>
            </a:ln>
            <a:solidFill>
              <a:schemeClr val="accent2"/>
            </a:solidFill>
            <a:effectLst/>
            <a:latin typeface="Times New Roman" pitchFamily="18" charset="0"/>
          </a:defRPr>
        </a:defPPr>
      </a:lstStyle>
    </a:lnDef>
  </a:objectDefaults>
  <a:extraClrSchemeLst>
    <a:extraClrScheme>
      <a:clrScheme name="standa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ERS 43 Standard Briefing Template (Oct 23)" id="{27646B9D-2AA8-4EFA-AC9A-D8E7DFEDCDC2}" vid="{EC46FBFC-EB9C-4908-B77A-B4948198D6E5}"/>
    </a:ext>
  </a:extLst>
</a:theme>
</file>

<file path=ppt/theme/theme7.xml><?xml version="1.0" encoding="utf-8"?>
<a:theme xmlns:a="http://schemas.openxmlformats.org/drawingml/2006/main" name="16_standard">
  <a:themeElements>
    <a:clrScheme name="standa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66FF"/>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1" i="1" u="none" strike="noStrike" cap="none" normalizeH="0" baseline="0" smtClean="0">
            <a:ln>
              <a:noFill/>
            </a:ln>
            <a:solidFill>
              <a:schemeClr val="accent2"/>
            </a:solidFill>
            <a:effectLst/>
            <a:latin typeface="Times New Roman" pitchFamily="18" charset="0"/>
          </a:defRPr>
        </a:defPPr>
      </a:lstStyle>
    </a:spDef>
    <a:lnDef>
      <a:spPr bwMode="auto">
        <a:xfrm>
          <a:off x="0" y="0"/>
          <a:ext cx="1" cy="1"/>
        </a:xfrm>
        <a:custGeom>
          <a:avLst/>
          <a:gdLst/>
          <a:ahLst/>
          <a:cxnLst/>
          <a:rect l="0" t="0" r="0" b="0"/>
          <a:pathLst/>
        </a:custGeom>
        <a:solidFill>
          <a:srgbClr val="0066FF"/>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1" i="1" u="none" strike="noStrike" cap="none" normalizeH="0" baseline="0" smtClean="0">
            <a:ln>
              <a:noFill/>
            </a:ln>
            <a:solidFill>
              <a:schemeClr val="accent2"/>
            </a:solidFill>
            <a:effectLst/>
            <a:latin typeface="Times New Roman" pitchFamily="18" charset="0"/>
          </a:defRPr>
        </a:defPPr>
      </a:lstStyle>
    </a:lnDef>
  </a:objectDefaults>
  <a:extraClrSchemeLst>
    <a:extraClrScheme>
      <a:clrScheme name="standa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ERS 43 Standard Briefing Template (Oct 23)" id="{27646B9D-2AA8-4EFA-AC9A-D8E7DFEDCDC2}" vid="{46C4A310-F0B1-4D1E-B606-D4824E9886B5}"/>
    </a:ext>
  </a:extLst>
</a:theme>
</file>

<file path=ppt/theme/theme8.xml><?xml version="1.0" encoding="utf-8"?>
<a:theme xmlns:a="http://schemas.openxmlformats.org/drawingml/2006/main" name="6_standard">
  <a:themeElements>
    <a:clrScheme name="standa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66FF"/>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1" i="1" u="none" strike="noStrike" cap="none" normalizeH="0" baseline="0" smtClean="0">
            <a:ln>
              <a:noFill/>
            </a:ln>
            <a:solidFill>
              <a:schemeClr val="accent2"/>
            </a:solidFill>
            <a:effectLst/>
            <a:latin typeface="Times New Roman" pitchFamily="18" charset="0"/>
          </a:defRPr>
        </a:defPPr>
      </a:lstStyle>
    </a:spDef>
    <a:lnDef>
      <a:spPr bwMode="auto">
        <a:xfrm>
          <a:off x="0" y="0"/>
          <a:ext cx="1" cy="1"/>
        </a:xfrm>
        <a:custGeom>
          <a:avLst/>
          <a:gdLst/>
          <a:ahLst/>
          <a:cxnLst/>
          <a:rect l="0" t="0" r="0" b="0"/>
          <a:pathLst/>
        </a:custGeom>
        <a:solidFill>
          <a:srgbClr val="0066FF"/>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1" i="1" u="none" strike="noStrike" cap="none" normalizeH="0" baseline="0" smtClean="0">
            <a:ln>
              <a:noFill/>
            </a:ln>
            <a:solidFill>
              <a:schemeClr val="accent2"/>
            </a:solidFill>
            <a:effectLst/>
            <a:latin typeface="Times New Roman" pitchFamily="18" charset="0"/>
          </a:defRPr>
        </a:defPPr>
      </a:lstStyle>
    </a:lnDef>
  </a:objectDefaults>
  <a:extraClrSchemeLst>
    <a:extraClrScheme>
      <a:clrScheme name="standa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ERS 43 Standard Briefing Template (Oct 23)" id="{27646B9D-2AA8-4EFA-AC9A-D8E7DFEDCDC2}" vid="{18F9365F-39CC-4C98-8143-13F841EB2F86}"/>
    </a:ext>
  </a:extLst>
</a:theme>
</file>

<file path=ppt/theme/theme9.xml><?xml version="1.0" encoding="utf-8"?>
<a:theme xmlns:a="http://schemas.openxmlformats.org/drawingml/2006/main" name="7_standard">
  <a:themeElements>
    <a:clrScheme name="standa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66FF"/>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1" i="1" u="none" strike="noStrike" cap="none" normalizeH="0" baseline="0" smtClean="0">
            <a:ln>
              <a:noFill/>
            </a:ln>
            <a:solidFill>
              <a:schemeClr val="accent2"/>
            </a:solidFill>
            <a:effectLst/>
            <a:latin typeface="Times New Roman" pitchFamily="18" charset="0"/>
          </a:defRPr>
        </a:defPPr>
      </a:lstStyle>
    </a:spDef>
    <a:lnDef>
      <a:spPr bwMode="auto">
        <a:xfrm>
          <a:off x="0" y="0"/>
          <a:ext cx="1" cy="1"/>
        </a:xfrm>
        <a:custGeom>
          <a:avLst/>
          <a:gdLst/>
          <a:ahLst/>
          <a:cxnLst/>
          <a:rect l="0" t="0" r="0" b="0"/>
          <a:pathLst/>
        </a:custGeom>
        <a:solidFill>
          <a:srgbClr val="0066FF"/>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1" i="1" u="none" strike="noStrike" cap="none" normalizeH="0" baseline="0" smtClean="0">
            <a:ln>
              <a:noFill/>
            </a:ln>
            <a:solidFill>
              <a:schemeClr val="accent2"/>
            </a:solidFill>
            <a:effectLst/>
            <a:latin typeface="Times New Roman" pitchFamily="18" charset="0"/>
          </a:defRPr>
        </a:defPPr>
      </a:lstStyle>
    </a:lnDef>
  </a:objectDefaults>
  <a:extraClrSchemeLst>
    <a:extraClrScheme>
      <a:clrScheme name="standa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ERS 43 Standard Briefing Template (Oct 23)" id="{27646B9D-2AA8-4EFA-AC9A-D8E7DFEDCDC2}" vid="{8937EA74-A651-4083-B172-F4E21908CEC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6FFC6CBC927BE4798DE627F9EBF3264" ma:contentTypeVersion="11" ma:contentTypeDescription="Create a new document." ma:contentTypeScope="" ma:versionID="3a7331ff9f337800fb85ac963b72a348">
  <xsd:schema xmlns:xsd="http://www.w3.org/2001/XMLSchema" xmlns:xs="http://www.w3.org/2001/XMLSchema" xmlns:p="http://schemas.microsoft.com/office/2006/metadata/properties" xmlns:ns3="f84d8709-722a-4094-a8c4-56485cfbf2d5" targetNamespace="http://schemas.microsoft.com/office/2006/metadata/properties" ma:root="true" ma:fieldsID="4bf49256af6006ea65fde40d1f5ef77f" ns3:_="">
    <xsd:import namespace="f84d8709-722a-4094-a8c4-56485cfbf2d5"/>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LengthInSeconds" minOccurs="0"/>
                <xsd:element ref="ns3:MediaServiceOCR" minOccurs="0"/>
                <xsd:element ref="ns3:MediaServiceGenerationTime" minOccurs="0"/>
                <xsd:element ref="ns3:MediaServiceEventHashCode" minOccurs="0"/>
                <xsd:element ref="ns3:MediaServiceDateTaken"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4d8709-722a-4094-a8c4-56485cfbf2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ystemTags" ma:index="17" nillable="true" ma:displayName="MediaServiceSystemTags" ma:hidden="true" ma:internalName="MediaServiceSystemTags" ma:readOnly="true">
      <xsd:simpleType>
        <xsd:restriction base="dms:Note"/>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9652947-99B5-42C3-9E50-945732B7C8DF}">
  <ds:schemaRefs>
    <ds:schemaRef ds:uri="f84d8709-722a-4094-a8c4-56485cfbf2d5"/>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15216DD0-6C2C-43A1-84DC-1ADACD64188B}">
  <ds:schemaRefs>
    <ds:schemaRef ds:uri="http://schemas.microsoft.com/sharepoint/v3/contenttype/forms"/>
  </ds:schemaRefs>
</ds:datastoreItem>
</file>

<file path=customXml/itemProps3.xml><?xml version="1.0" encoding="utf-8"?>
<ds:datastoreItem xmlns:ds="http://schemas.openxmlformats.org/officeDocument/2006/customXml" ds:itemID="{CD3918C1-54F0-4CF6-B626-2749FB7EEB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4d8709-722a-4094-a8c4-56485cfbf2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PERS 43 Standard Briefing Template (Oct 23)</Template>
  <TotalTime>110369441</TotalTime>
  <Pages>16</Pages>
  <Words>6032</Words>
  <Application>Microsoft Office PowerPoint</Application>
  <PresentationFormat>On-screen Show (4:3)</PresentationFormat>
  <Paragraphs>760</Paragraphs>
  <Slides>67</Slides>
  <Notes>9</Notes>
  <HiddenSlides>0</HiddenSlides>
  <MMClips>0</MMClips>
  <ScaleCrop>false</ScaleCrop>
  <HeadingPairs>
    <vt:vector size="6" baseType="variant">
      <vt:variant>
        <vt:lpstr>Fonts Used</vt:lpstr>
      </vt:variant>
      <vt:variant>
        <vt:i4>7</vt:i4>
      </vt:variant>
      <vt:variant>
        <vt:lpstr>Theme</vt:lpstr>
      </vt:variant>
      <vt:variant>
        <vt:i4>11</vt:i4>
      </vt:variant>
      <vt:variant>
        <vt:lpstr>Slide Titles</vt:lpstr>
      </vt:variant>
      <vt:variant>
        <vt:i4>67</vt:i4>
      </vt:variant>
    </vt:vector>
  </HeadingPairs>
  <TitlesOfParts>
    <vt:vector size="85" baseType="lpstr">
      <vt:lpstr>Arial</vt:lpstr>
      <vt:lpstr>Calibri</vt:lpstr>
      <vt:lpstr>Courier New</vt:lpstr>
      <vt:lpstr>Garamond</vt:lpstr>
      <vt:lpstr>Monotype Sorts</vt:lpstr>
      <vt:lpstr>Times New Roman</vt:lpstr>
      <vt:lpstr>Wingdings</vt:lpstr>
      <vt:lpstr>standard</vt:lpstr>
      <vt:lpstr>1_standard</vt:lpstr>
      <vt:lpstr>2_standard</vt:lpstr>
      <vt:lpstr>15_standard</vt:lpstr>
      <vt:lpstr>4_standard</vt:lpstr>
      <vt:lpstr>5_standard</vt:lpstr>
      <vt:lpstr>16_standard</vt:lpstr>
      <vt:lpstr>6_standard</vt:lpstr>
      <vt:lpstr>7_standard</vt:lpstr>
      <vt:lpstr>8_standard</vt:lpstr>
      <vt:lpstr>3_standard</vt:lpstr>
      <vt:lpstr>PowerPoint Presentation</vt:lpstr>
      <vt:lpstr>AVIATION  LDO/CWO ASSIGNMENT BRANCH</vt:lpstr>
      <vt:lpstr>PERS- 43 Mission</vt:lpstr>
      <vt:lpstr>PERS-43 Organization</vt:lpstr>
      <vt:lpstr>Order Negotiations</vt:lpstr>
      <vt:lpstr>Order Negotiations Worldwide Assignability</vt:lpstr>
      <vt:lpstr>Order Negotiations Duty Preferences</vt:lpstr>
      <vt:lpstr>PowerPoint Presentation</vt:lpstr>
      <vt:lpstr>Order Negotiations Orders</vt:lpstr>
      <vt:lpstr>Order Negotiations Pinnacle Tour</vt:lpstr>
      <vt:lpstr>Order Negotiations Pinnacle Tour (cont.)</vt:lpstr>
      <vt:lpstr> Promotion Zone Forecasting</vt:lpstr>
      <vt:lpstr>Understanding The Zone Message </vt:lpstr>
      <vt:lpstr>Understanding The Zone Message Finding  Your Lineal (Precedence) Number </vt:lpstr>
      <vt:lpstr>Active Duty Promotion Brief</vt:lpstr>
      <vt:lpstr>LDO Community Brief</vt:lpstr>
      <vt:lpstr>LDO Community Brief</vt:lpstr>
      <vt:lpstr>LDO Community Brief</vt:lpstr>
      <vt:lpstr>CWO Community Brief</vt:lpstr>
      <vt:lpstr>CWO Community Brief</vt:lpstr>
      <vt:lpstr>Merit Reorder Brief</vt:lpstr>
      <vt:lpstr>Merit Reorder Brief</vt:lpstr>
      <vt:lpstr>Promotion Board Dates &amp; Membership</vt:lpstr>
      <vt:lpstr>Selection Board Membership</vt:lpstr>
      <vt:lpstr>Promotion Board Approval Process</vt:lpstr>
      <vt:lpstr>FY 25 CAPT Stats</vt:lpstr>
      <vt:lpstr>FY 25 CDR Stats</vt:lpstr>
      <vt:lpstr>FY 25 LCDR Stats</vt:lpstr>
      <vt:lpstr> FY 25 CWO5 Stats</vt:lpstr>
      <vt:lpstr>FY 25 CWO4 Stats</vt:lpstr>
      <vt:lpstr>PowerPoint Presentation</vt:lpstr>
      <vt:lpstr>Example Promotion Phasing Plan</vt:lpstr>
      <vt:lpstr>One or Two Time   Failure of Select (FOS)</vt:lpstr>
      <vt:lpstr>Major Command/Command Screen Boards Information </vt:lpstr>
      <vt:lpstr>            Aviation Major Command Screen Board (AMCSB)</vt:lpstr>
      <vt:lpstr>Aviation Command  Screen Board (ACSB)</vt:lpstr>
      <vt:lpstr>Aviation Command Screen Board (ACSB) cont.</vt:lpstr>
      <vt:lpstr>FY25 Aviation Command Screen Board (ACSB) LDO Stats</vt:lpstr>
      <vt:lpstr>Aviation Command Screen Board (ACSB) LDO Stats cont.</vt:lpstr>
      <vt:lpstr>Understanding your OSR</vt:lpstr>
      <vt:lpstr>Understanding your PSR</vt:lpstr>
      <vt:lpstr>BOL FITREP - Continuity Report</vt:lpstr>
      <vt:lpstr>BOL FITREP - Continuity Report</vt:lpstr>
      <vt:lpstr>Admin Change Request</vt:lpstr>
      <vt:lpstr>Missing Awards </vt:lpstr>
      <vt:lpstr>Frequent AQDS</vt:lpstr>
      <vt:lpstr>Updating NOBCs</vt:lpstr>
      <vt:lpstr>AQD Certification Changes </vt:lpstr>
      <vt:lpstr>New Functional Areas</vt:lpstr>
      <vt:lpstr>New Functional Areas (cont’d)</vt:lpstr>
      <vt:lpstr>50 percent credit toward AQD </vt:lpstr>
      <vt:lpstr>Sample AQD Letter</vt:lpstr>
      <vt:lpstr>LCL PCD</vt:lpstr>
      <vt:lpstr>Education</vt:lpstr>
      <vt:lpstr>Education cont…</vt:lpstr>
      <vt:lpstr>Education cont…</vt:lpstr>
      <vt:lpstr>General Guidance </vt:lpstr>
      <vt:lpstr>General Information</vt:lpstr>
      <vt:lpstr>Fiscal Year  Tentative Detailing Visits </vt:lpstr>
      <vt:lpstr> Career To Do’s</vt:lpstr>
      <vt:lpstr>EFM Updates</vt:lpstr>
      <vt:lpstr>Retirement</vt:lpstr>
      <vt:lpstr>Retirement Questions</vt:lpstr>
      <vt:lpstr>Retirement Information </vt:lpstr>
      <vt:lpstr>Stat Retirement and NSIPS</vt:lpstr>
      <vt:lpstr>Obligated Service Requirements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Detailer Update Aviation LDO/CWO</dc:title>
  <dc:creator>HR</dc:creator>
  <cp:lastModifiedBy>Kesterson, Douglas A LCDR USN COMNAVPERSCOM MIL TN (USA)</cp:lastModifiedBy>
  <cp:revision>1733</cp:revision>
  <cp:lastPrinted>2023-01-13T18:36:02Z</cp:lastPrinted>
  <dcterms:created xsi:type="dcterms:W3CDTF">1996-10-16T17:10:02Z</dcterms:created>
  <dcterms:modified xsi:type="dcterms:W3CDTF">2025-02-28T18:39:55Z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0x01010026FFC6CBC927BE4798DE627F9EBF3264</vt:lpwstr>
  </property>
  <property fmtid="{D5CDD505-2E9C-101B-9397-08002B2CF9AE}" pid="3" name="TemplateUrl">
    <vt:lpwstr/>
  </property>
  <property fmtid="{D5CDD505-2E9C-101B-9397-08002B2CF9AE}" pid="4" name="xd_Signature">
    <vt:bool>false</vt:bool>
  </property>
  <property fmtid="{D5CDD505-2E9C-101B-9397-08002B2CF9AE}" pid="5" name="xd_ProgID">
    <vt:lpwstr/>
  </property>
  <property fmtid="{D5CDD505-2E9C-101B-9397-08002B2CF9AE}" pid="6" name="Order">
    <vt:r8>20200</vt:r8>
  </property>
  <property fmtid="{D5CDD505-2E9C-101B-9397-08002B2CF9AE}" pid="7" name="_dlc_DocIdItemGuid">
    <vt:lpwstr>27da475d-aa21-4523-bf36-f529476f2952</vt:lpwstr>
  </property>
</Properties>
</file>